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75" r:id="rId4"/>
    <p:sldId id="259" r:id="rId5"/>
    <p:sldId id="272" r:id="rId6"/>
    <p:sldId id="261" r:id="rId7"/>
    <p:sldId id="264" r:id="rId8"/>
    <p:sldId id="276" r:id="rId9"/>
    <p:sldId id="265" r:id="rId10"/>
    <p:sldId id="277" r:id="rId11"/>
    <p:sldId id="278" r:id="rId12"/>
    <p:sldId id="279" r:id="rId13"/>
    <p:sldId id="280" r:id="rId14"/>
    <p:sldId id="281" r:id="rId15"/>
    <p:sldId id="266" r:id="rId16"/>
    <p:sldId id="282" r:id="rId17"/>
    <p:sldId id="260" r:id="rId18"/>
    <p:sldId id="283" r:id="rId19"/>
    <p:sldId id="284"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94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28431"/>
            <a:ext cx="9144000" cy="1143000"/>
          </a:xfrm>
        </p:spPr>
        <p:txBody>
          <a:bodyPr>
            <a:normAutofit/>
          </a:bodyPr>
          <a:lstStyle>
            <a:lvl1pPr>
              <a:defRPr sz="2800" b="1" i="0">
                <a:solidFill>
                  <a:srgbClr val="4E2A68"/>
                </a:solidFill>
                <a:latin typeface="Helvetica"/>
                <a:cs typeface="Helvetica"/>
              </a:defRPr>
            </a:lvl1pPr>
          </a:lstStyle>
          <a:p>
            <a:r>
              <a:rPr lang="sv-SE" dirty="0" smtClean="0"/>
              <a:t>NAMN PÅ FOREDRAG</a:t>
            </a:r>
            <a:endParaRPr lang="nb-NO" dirty="0"/>
          </a:p>
        </p:txBody>
      </p:sp>
      <p:sp>
        <p:nvSpPr>
          <p:cNvPr id="8" name="Text Placeholder 7"/>
          <p:cNvSpPr>
            <a:spLocks noGrp="1"/>
          </p:cNvSpPr>
          <p:nvPr>
            <p:ph type="body" sz="quarter" idx="10" hasCustomPrompt="1"/>
          </p:nvPr>
        </p:nvSpPr>
        <p:spPr>
          <a:xfrm>
            <a:off x="0" y="3036633"/>
            <a:ext cx="9144000" cy="224698"/>
          </a:xfrm>
        </p:spPr>
        <p:txBody>
          <a:bodyPr>
            <a:normAutofit/>
          </a:bodyPr>
          <a:lstStyle>
            <a:lvl1pPr marL="0" indent="0" algn="ctr">
              <a:lnSpc>
                <a:spcPct val="80000"/>
              </a:lnSpc>
              <a:buNone/>
              <a:defRPr sz="1200" b="1" i="0">
                <a:solidFill>
                  <a:schemeClr val="tx1">
                    <a:lumMod val="75000"/>
                    <a:lumOff val="25000"/>
                  </a:schemeClr>
                </a:solidFill>
                <a:latin typeface="Georgia"/>
                <a:cs typeface="Georgia"/>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err="1" smtClean="0"/>
              <a:t>Foredragsholder</a:t>
            </a:r>
            <a:endParaRPr lang="sv-SE" dirty="0" smtClean="0"/>
          </a:p>
        </p:txBody>
      </p:sp>
      <p:sp>
        <p:nvSpPr>
          <p:cNvPr id="9" name="Text Placeholder 7"/>
          <p:cNvSpPr>
            <a:spLocks noGrp="1"/>
          </p:cNvSpPr>
          <p:nvPr>
            <p:ph type="body" sz="quarter" idx="11" hasCustomPrompt="1"/>
          </p:nvPr>
        </p:nvSpPr>
        <p:spPr>
          <a:xfrm>
            <a:off x="0" y="3241262"/>
            <a:ext cx="9144000" cy="224698"/>
          </a:xfrm>
        </p:spPr>
        <p:txBody>
          <a:bodyPr>
            <a:noAutofit/>
          </a:bodyPr>
          <a:lstStyle>
            <a:lvl1pPr marL="0" indent="0" algn="ctr">
              <a:lnSpc>
                <a:spcPct val="80000"/>
              </a:lnSpc>
              <a:buNone/>
              <a:defRPr sz="1050" b="1" i="1">
                <a:solidFill>
                  <a:schemeClr val="tx1">
                    <a:lumMod val="75000"/>
                    <a:lumOff val="25000"/>
                  </a:schemeClr>
                </a:solidFill>
                <a:latin typeface="Georgia"/>
                <a:cs typeface="Georgia"/>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smtClean="0"/>
              <a:t>Dato/ Oslo</a:t>
            </a:r>
          </a:p>
        </p:txBody>
      </p:sp>
    </p:spTree>
    <p:extLst>
      <p:ext uri="{BB962C8B-B14F-4D97-AF65-F5344CB8AC3E}">
        <p14:creationId xmlns:p14="http://schemas.microsoft.com/office/powerpoint/2010/main" val="52174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1352718" y="1415890"/>
            <a:ext cx="7334082" cy="368622"/>
          </a:xfrm>
        </p:spPr>
        <p:txBody>
          <a:bodyPr>
            <a:normAutofit/>
          </a:bodyPr>
          <a:lstStyle>
            <a:lvl1pPr marL="0" indent="0">
              <a:buNone/>
              <a:defRPr sz="2200" b="1" i="0" baseline="0">
                <a:solidFill>
                  <a:srgbClr val="4E2A68"/>
                </a:solidFill>
                <a:latin typeface="Helvetica"/>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sv-SE" dirty="0" smtClean="0"/>
              <a:t>BULLETSIDA</a:t>
            </a:r>
          </a:p>
        </p:txBody>
      </p:sp>
      <p:sp>
        <p:nvSpPr>
          <p:cNvPr id="7" name="Text Placeholder 8"/>
          <p:cNvSpPr>
            <a:spLocks noGrp="1"/>
          </p:cNvSpPr>
          <p:nvPr>
            <p:ph type="body" sz="quarter" idx="13" hasCustomPrompt="1"/>
          </p:nvPr>
        </p:nvSpPr>
        <p:spPr>
          <a:xfrm>
            <a:off x="1352550" y="1864031"/>
            <a:ext cx="7334250" cy="3411538"/>
          </a:xfrm>
        </p:spPr>
        <p:txBody>
          <a:bodyPr>
            <a:normAutofit/>
          </a:bodyPr>
          <a:lstStyle>
            <a:lvl1pPr marL="571500" marR="0" indent="-285750" algn="l" defTabSz="457200" rtl="0" eaLnBrk="1" fontAlgn="auto" latinLnBrk="0" hangingPunct="1">
              <a:lnSpc>
                <a:spcPct val="100000"/>
              </a:lnSpc>
              <a:spcBef>
                <a:spcPct val="20000"/>
              </a:spcBef>
              <a:spcAft>
                <a:spcPts val="0"/>
              </a:spcAft>
              <a:buClrTx/>
              <a:buSzTx/>
              <a:buFont typeface="Arial"/>
              <a:buChar char="•"/>
              <a:tabLst/>
              <a:defRPr sz="1800" b="1" i="0" baseline="0">
                <a:solidFill>
                  <a:srgbClr val="404040"/>
                </a:solidFill>
                <a:latin typeface="Georgia"/>
                <a:cs typeface="Georgia"/>
              </a:defRPr>
            </a:lvl1pPr>
            <a:lvl2pPr marL="628650" indent="-358775">
              <a:buFont typeface="Arial"/>
              <a:buChar char="•"/>
              <a:defRPr sz="1800" b="1" i="0" baseline="0">
                <a:latin typeface="Georgia"/>
                <a:cs typeface="Georgia"/>
              </a:defRPr>
            </a:lvl2pPr>
            <a:lvl3pPr marL="628650" indent="-285750">
              <a:buFont typeface="Arial"/>
              <a:buChar char="•"/>
              <a:defRPr sz="1800" b="1" i="0" baseline="0">
                <a:latin typeface="Georgia"/>
                <a:cs typeface="Georgia"/>
              </a:defRPr>
            </a:lvl3pPr>
            <a:lvl4pPr marL="1371600" indent="-285750">
              <a:buFont typeface="Arial"/>
              <a:buChar char="•"/>
              <a:defRPr sz="1800" b="1" i="0">
                <a:latin typeface="Georgia"/>
                <a:cs typeface="Georgia"/>
              </a:defRPr>
            </a:lvl4pPr>
            <a:lvl5pPr marL="1828800" indent="-285750">
              <a:buFont typeface="Arial"/>
              <a:buChar char="•"/>
              <a:defRPr sz="1800" b="1" i="0">
                <a:latin typeface="Georgia"/>
                <a:cs typeface="Georgia"/>
              </a:defRPr>
            </a:lvl5pPr>
          </a:lstStyle>
          <a:p>
            <a:pPr marL="0" marR="0" lvl="0" indent="0" algn="l" defTabSz="457200" rtl="0" eaLnBrk="1" fontAlgn="auto" latinLnBrk="0" hangingPunct="1">
              <a:lnSpc>
                <a:spcPct val="100000"/>
              </a:lnSpc>
              <a:spcBef>
                <a:spcPct val="20000"/>
              </a:spcBef>
              <a:spcAft>
                <a:spcPts val="0"/>
              </a:spcAft>
              <a:buClrTx/>
              <a:buSzTx/>
              <a:tabLst/>
              <a:defRPr/>
            </a:pPr>
            <a:r>
              <a:rPr lang="sv-SE" dirty="0" smtClean="0"/>
              <a:t> In med text</a:t>
            </a:r>
          </a:p>
        </p:txBody>
      </p:sp>
    </p:spTree>
    <p:extLst>
      <p:ext uri="{BB962C8B-B14F-4D97-AF65-F5344CB8AC3E}">
        <p14:creationId xmlns:p14="http://schemas.microsoft.com/office/powerpoint/2010/main" val="3881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1352718" y="1415890"/>
            <a:ext cx="7334082" cy="368622"/>
          </a:xfrm>
        </p:spPr>
        <p:txBody>
          <a:bodyPr>
            <a:normAutofit/>
          </a:bodyPr>
          <a:lstStyle>
            <a:lvl1pPr marL="0" indent="0">
              <a:buNone/>
              <a:defRPr sz="2200" b="1" i="0" baseline="0">
                <a:solidFill>
                  <a:srgbClr val="4E2A68"/>
                </a:solidFill>
                <a:latin typeface="Helvetica"/>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sv-SE" dirty="0" smtClean="0"/>
              <a:t>TITELSIDA</a:t>
            </a:r>
          </a:p>
        </p:txBody>
      </p:sp>
      <p:sp>
        <p:nvSpPr>
          <p:cNvPr id="9" name="Text Placeholder 8"/>
          <p:cNvSpPr>
            <a:spLocks noGrp="1"/>
          </p:cNvSpPr>
          <p:nvPr>
            <p:ph type="body" sz="quarter" idx="10" hasCustomPrompt="1"/>
          </p:nvPr>
        </p:nvSpPr>
        <p:spPr>
          <a:xfrm>
            <a:off x="1352550" y="1864031"/>
            <a:ext cx="7334250" cy="341153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i="0" baseline="0">
                <a:solidFill>
                  <a:srgbClr val="404040"/>
                </a:solidFill>
                <a:latin typeface="Georgia"/>
                <a:cs typeface="Georgia"/>
              </a:defRPr>
            </a:lvl1pPr>
            <a:lvl2pPr marL="457200" indent="0">
              <a:buNone/>
              <a:defRPr sz="1800" b="1" i="0">
                <a:latin typeface="Georgia"/>
                <a:cs typeface="Georgia"/>
              </a:defRPr>
            </a:lvl2pPr>
            <a:lvl3pPr marL="914400" indent="0">
              <a:buNone/>
              <a:defRPr sz="1800" b="1" i="0">
                <a:latin typeface="Georgia"/>
                <a:cs typeface="Georgia"/>
              </a:defRPr>
            </a:lvl3pPr>
            <a:lvl4pPr marL="1371600" indent="0">
              <a:buNone/>
              <a:defRPr sz="1800" b="1" i="0">
                <a:latin typeface="Georgia"/>
                <a:cs typeface="Georgia"/>
              </a:defRPr>
            </a:lvl4pPr>
            <a:lvl5pPr marL="1828800" indent="0">
              <a:buNone/>
              <a:defRPr sz="1800" b="1" i="0">
                <a:latin typeface="Georgia"/>
                <a:cs typeface="Georgia"/>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dirty="0" smtClean="0"/>
              <a:t>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Här ska brödtext in.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dirty="0" smtClean="0"/>
          </a:p>
          <a:p>
            <a:pPr lvl="0"/>
            <a:endParaRPr lang="sv-SE" dirty="0" smtClean="0"/>
          </a:p>
        </p:txBody>
      </p:sp>
    </p:spTree>
    <p:extLst>
      <p:ext uri="{BB962C8B-B14F-4D97-AF65-F5344CB8AC3E}">
        <p14:creationId xmlns:p14="http://schemas.microsoft.com/office/powerpoint/2010/main" val="2619949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5D69E-5D89-7241-A469-3ABAB8D18FB9}" type="datetimeFigureOut">
              <a:rPr lang="en-US" smtClean="0"/>
              <a:t>5/11/2017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4A814-B76C-7945-BA23-FAFAAA241505}" type="slidenum">
              <a:rPr lang="nb-NO" smtClean="0"/>
              <a:t>‹#›</a:t>
            </a:fld>
            <a:endParaRPr lang="nb-NO"/>
          </a:p>
        </p:txBody>
      </p:sp>
      <p:pic>
        <p:nvPicPr>
          <p:cNvPr id="7" name="Picture 6" descr="PPT_SID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21910" cy="6858000"/>
          </a:xfrm>
          <a:prstGeom prst="rect">
            <a:avLst/>
          </a:prstGeom>
        </p:spPr>
      </p:pic>
    </p:spTree>
    <p:extLst>
      <p:ext uri="{BB962C8B-B14F-4D97-AF65-F5344CB8AC3E}">
        <p14:creationId xmlns:p14="http://schemas.microsoft.com/office/powerpoint/2010/main" val="181194387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nb-NO" dirty="0" smtClean="0"/>
              <a:t>NYHETER I </a:t>
            </a:r>
            <a:r>
              <a:rPr lang="nb-NO" dirty="0" err="1" smtClean="0"/>
              <a:t>ISSFs</a:t>
            </a:r>
            <a:r>
              <a:rPr lang="nb-NO" dirty="0" smtClean="0"/>
              <a:t> og NSFs</a:t>
            </a:r>
            <a:br>
              <a:rPr lang="nb-NO" dirty="0" smtClean="0"/>
            </a:br>
            <a:r>
              <a:rPr lang="nb-NO" dirty="0" smtClean="0"/>
              <a:t>RIFLEREGLER 2017</a:t>
            </a:r>
            <a:endParaRPr lang="nb-NO" dirty="0"/>
          </a:p>
        </p:txBody>
      </p:sp>
      <p:sp>
        <p:nvSpPr>
          <p:cNvPr id="11" name="Text Placeholder 10"/>
          <p:cNvSpPr>
            <a:spLocks noGrp="1"/>
          </p:cNvSpPr>
          <p:nvPr>
            <p:ph type="body" sz="quarter" idx="10"/>
          </p:nvPr>
        </p:nvSpPr>
        <p:spPr>
          <a:xfrm>
            <a:off x="0" y="3690516"/>
            <a:ext cx="9144000" cy="224698"/>
          </a:xfrm>
        </p:spPr>
        <p:txBody>
          <a:bodyPr>
            <a:normAutofit lnSpcReduction="10000"/>
          </a:bodyPr>
          <a:lstStyle/>
          <a:p>
            <a:r>
              <a:rPr lang="nb-NO" dirty="0" smtClean="0"/>
              <a:t>Norges Skytterforbund</a:t>
            </a:r>
            <a:endParaRPr lang="nb-NO" dirty="0"/>
          </a:p>
        </p:txBody>
      </p:sp>
      <p:sp>
        <p:nvSpPr>
          <p:cNvPr id="12" name="Text Placeholder 11"/>
          <p:cNvSpPr>
            <a:spLocks noGrp="1"/>
          </p:cNvSpPr>
          <p:nvPr>
            <p:ph type="body" sz="quarter" idx="11"/>
          </p:nvPr>
        </p:nvSpPr>
        <p:spPr>
          <a:xfrm>
            <a:off x="0" y="4121950"/>
            <a:ext cx="9144000" cy="224698"/>
          </a:xfrm>
        </p:spPr>
        <p:txBody>
          <a:bodyPr/>
          <a:lstStyle/>
          <a:p>
            <a:r>
              <a:rPr lang="nb-NO" dirty="0" smtClean="0"/>
              <a:t>20.04.2017</a:t>
            </a:r>
            <a:endParaRPr lang="nb-NO" dirty="0"/>
          </a:p>
        </p:txBody>
      </p:sp>
    </p:spTree>
    <p:extLst>
      <p:ext uri="{BB962C8B-B14F-4D97-AF65-F5344CB8AC3E}">
        <p14:creationId xmlns:p14="http://schemas.microsoft.com/office/powerpoint/2010/main" val="233300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smtClean="0"/>
              <a:t>7.4.2.7.d</a:t>
            </a:r>
            <a:r>
              <a:rPr lang="nb-NO" dirty="0"/>
              <a:t>	Det kan monteres en vekt på alle deler av riflen, </a:t>
            </a:r>
            <a:r>
              <a:rPr lang="nb-NO" dirty="0" smtClean="0"/>
              <a:t>	men vekten må </a:t>
            </a:r>
            <a:r>
              <a:rPr lang="nb-NO" dirty="0"/>
              <a:t>være innenfor skjeftes </a:t>
            </a:r>
            <a:r>
              <a:rPr lang="nb-NO" dirty="0" smtClean="0"/>
              <a:t>	opprinnelige </a:t>
            </a:r>
            <a:r>
              <a:rPr lang="nb-NO" dirty="0"/>
              <a:t>form (vekter kan </a:t>
            </a:r>
            <a:r>
              <a:rPr lang="nb-NO" dirty="0" smtClean="0"/>
              <a:t>ikke stikke </a:t>
            </a:r>
            <a:r>
              <a:rPr lang="nb-NO" dirty="0"/>
              <a:t>ut fra </a:t>
            </a:r>
            <a:r>
              <a:rPr lang="nb-NO" dirty="0" smtClean="0"/>
              <a:t>	skjeftet).</a:t>
            </a:r>
          </a:p>
          <a:p>
            <a:pPr marL="285750" indent="-285750" defTabSz="1609725">
              <a:buFont typeface="Arial" panose="020B0604020202020204" pitchFamily="34" charset="0"/>
              <a:buChar char="•"/>
            </a:pPr>
            <a:r>
              <a:rPr lang="nb-NO" dirty="0"/>
              <a:t>7.4.2.7.e	Tape, uansett type, kan ikke brukes til å feste </a:t>
            </a:r>
            <a:r>
              <a:rPr lang="nb-NO" dirty="0" smtClean="0"/>
              <a:t>	vekter </a:t>
            </a:r>
            <a:r>
              <a:rPr lang="nb-NO" dirty="0"/>
              <a:t>til riflen</a:t>
            </a:r>
            <a:r>
              <a:rPr lang="nb-NO" dirty="0" smtClean="0"/>
              <a:t>.</a:t>
            </a:r>
          </a:p>
          <a:p>
            <a:pPr marL="285750" indent="-285750" defTabSz="1609725">
              <a:buFont typeface="Arial" panose="020B0604020202020204" pitchFamily="34" charset="0"/>
              <a:buChar char="•"/>
            </a:pPr>
            <a:r>
              <a:rPr lang="nb-NO" dirty="0" smtClean="0"/>
              <a:t>7.4.4.1	Diagram for riflemål.</a:t>
            </a:r>
            <a:br>
              <a:rPr lang="nb-NO" dirty="0" smtClean="0"/>
            </a:br>
            <a:r>
              <a:rPr lang="nb-NO" dirty="0" smtClean="0"/>
              <a:t>	Nye figurer, se neste bilde.</a:t>
            </a:r>
            <a:r>
              <a:rPr lang="nb-NO" dirty="0"/>
              <a:t>	</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a:t>
            </a:r>
            <a:endParaRPr lang="nb-NO" sz="2000" dirty="0"/>
          </a:p>
        </p:txBody>
      </p:sp>
    </p:spTree>
    <p:extLst>
      <p:ext uri="{BB962C8B-B14F-4D97-AF65-F5344CB8AC3E}">
        <p14:creationId xmlns:p14="http://schemas.microsoft.com/office/powerpoint/2010/main" val="118231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694423" y="2025221"/>
            <a:ext cx="8108383" cy="1261981"/>
          </a:xfrm>
          <a:prstGeom prst="rect">
            <a:avLst/>
          </a:prstGeom>
        </p:spPr>
      </p:pic>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smtClean="0"/>
              <a:t>7.4.4.1	Diagram for riflemål.</a:t>
            </a:r>
            <a:br>
              <a:rPr lang="nb-NO" dirty="0" smtClean="0"/>
            </a:br>
            <a:r>
              <a:rPr lang="nb-NO" dirty="0" smtClean="0"/>
              <a:t>	</a:t>
            </a:r>
            <a:r>
              <a:rPr lang="nb-NO" dirty="0"/>
              <a:t>	</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a:t>
            </a:r>
            <a:endParaRPr lang="nb-NO" sz="2000" dirty="0"/>
          </a:p>
        </p:txBody>
      </p:sp>
      <p:pic>
        <p:nvPicPr>
          <p:cNvPr id="4" name="Bilde 3"/>
          <p:cNvPicPr>
            <a:picLocks noChangeAspect="1"/>
          </p:cNvPicPr>
          <p:nvPr/>
        </p:nvPicPr>
        <p:blipFill>
          <a:blip r:embed="rId3"/>
          <a:stretch>
            <a:fillRect/>
          </a:stretch>
        </p:blipFill>
        <p:spPr>
          <a:xfrm>
            <a:off x="542010" y="3428893"/>
            <a:ext cx="8260796" cy="2804403"/>
          </a:xfrm>
          <a:prstGeom prst="rect">
            <a:avLst/>
          </a:prstGeom>
        </p:spPr>
      </p:pic>
      <p:sp>
        <p:nvSpPr>
          <p:cNvPr id="8" name="Text Box 22"/>
          <p:cNvSpPr txBox="1">
            <a:spLocks noChangeArrowheads="1"/>
          </p:cNvSpPr>
          <p:nvPr/>
        </p:nvSpPr>
        <p:spPr bwMode="auto">
          <a:xfrm>
            <a:off x="4426638" y="4274711"/>
            <a:ext cx="838200" cy="56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front låskasse</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
        <p:nvSpPr>
          <p:cNvPr id="9" name="Text Box 20"/>
          <p:cNvSpPr txBox="1">
            <a:spLocks noChangeArrowheads="1"/>
          </p:cNvSpPr>
          <p:nvPr/>
        </p:nvSpPr>
        <p:spPr bwMode="auto">
          <a:xfrm>
            <a:off x="542010" y="4677205"/>
            <a:ext cx="1484313" cy="3077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Løpets </a:t>
            </a:r>
            <a:r>
              <a:rPr kumimoji="0" lang="nb-NO" altLang="nb-NO" sz="1400" b="0" i="0" u="none" strike="noStrike" cap="none" normalizeH="0" baseline="0" dirty="0" err="1" smtClean="0">
                <a:ln>
                  <a:noFill/>
                </a:ln>
                <a:solidFill>
                  <a:schemeClr val="tx1"/>
                </a:solidFill>
                <a:effectLst/>
                <a:latin typeface="Calibri" panose="020F0502020204030204" pitchFamily="34" charset="0"/>
              </a:rPr>
              <a:t>senterlinje</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
        <p:nvSpPr>
          <p:cNvPr id="10" name="Text Box 23"/>
          <p:cNvSpPr txBox="1">
            <a:spLocks noChangeArrowheads="1"/>
          </p:cNvSpPr>
          <p:nvPr/>
        </p:nvSpPr>
        <p:spPr bwMode="auto">
          <a:xfrm>
            <a:off x="1830534" y="4111673"/>
            <a:ext cx="1485900" cy="3650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bakende låskasse</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
        <p:nvSpPr>
          <p:cNvPr id="11" name="Text Box 21"/>
          <p:cNvSpPr txBox="1">
            <a:spLocks noChangeArrowheads="1"/>
          </p:cNvSpPr>
          <p:nvPr/>
        </p:nvSpPr>
        <p:spPr bwMode="auto">
          <a:xfrm>
            <a:off x="4771104" y="4046668"/>
            <a:ext cx="3325146" cy="3205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O2 (300 m Standardrifle) maks. 762 mm</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
        <p:nvSpPr>
          <p:cNvPr id="12" name="Text Box 6"/>
          <p:cNvSpPr txBox="1">
            <a:spLocks noChangeArrowheads="1"/>
          </p:cNvSpPr>
          <p:nvPr/>
        </p:nvSpPr>
        <p:spPr bwMode="auto">
          <a:xfrm>
            <a:off x="4845738" y="3738891"/>
            <a:ext cx="2324100"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O1 (Luftrifle) maks. 850 mm</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
        <p:nvSpPr>
          <p:cNvPr id="13" name="Text Box 16"/>
          <p:cNvSpPr txBox="1">
            <a:spLocks noChangeArrowheads="1"/>
          </p:cNvSpPr>
          <p:nvPr/>
        </p:nvSpPr>
        <p:spPr bwMode="auto">
          <a:xfrm>
            <a:off x="3632888" y="3262645"/>
            <a:ext cx="4749800" cy="425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smtClean="0">
                <a:ln>
                  <a:noFill/>
                </a:ln>
                <a:solidFill>
                  <a:schemeClr val="tx1"/>
                </a:solidFill>
                <a:effectLst/>
                <a:latin typeface="Calibri" panose="020F0502020204030204" pitchFamily="34" charset="0"/>
              </a:rPr>
              <a:t>Frontsiktet må ikke stikke ut forbi den synlige løpsmunningen</a:t>
            </a:r>
            <a:endParaRPr kumimoji="0" lang="nb-NO" altLang="nb-NO"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73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smtClean="0"/>
              <a:t>7.4.4.2	Tabell - riflemål.</a:t>
            </a:r>
            <a:br>
              <a:rPr lang="nb-NO" dirty="0" smtClean="0"/>
            </a:br>
            <a:r>
              <a:rPr lang="nb-NO" dirty="0" smtClean="0"/>
              <a:t>	Det er endringer i følgende punkter i tabellen;	C  -  D  -  F  -  I  -  K  -  L  -  N  -  O</a:t>
            </a:r>
            <a:r>
              <a:rPr lang="nb-NO" sz="2400" dirty="0" smtClean="0"/>
              <a:t>2</a:t>
            </a:r>
          </a:p>
          <a:p>
            <a:pPr marL="285750" indent="-285750" defTabSz="1609725">
              <a:buFont typeface="Arial" panose="020B0604020202020204" pitchFamily="34" charset="0"/>
              <a:buChar char="•"/>
            </a:pPr>
            <a:r>
              <a:rPr lang="nb-NO" dirty="0"/>
              <a:t>7.4.5.e	Vekter på skjeftet må være solid festet, og ikke </a:t>
            </a:r>
            <a:r>
              <a:rPr lang="nb-NO" dirty="0" smtClean="0"/>
              <a:t>	være </a:t>
            </a:r>
            <a:r>
              <a:rPr lang="nb-NO" dirty="0"/>
              <a:t>tapet </a:t>
            </a:r>
            <a:r>
              <a:rPr lang="nb-NO" dirty="0" smtClean="0"/>
              <a:t>til skjeftet.</a:t>
            </a:r>
            <a:endParaRPr lang="nb-NO" dirty="0"/>
          </a:p>
          <a:p>
            <a:pPr marL="285750" indent="-285750" defTabSz="1609725">
              <a:buFont typeface="Arial" panose="020B0604020202020204" pitchFamily="34" charset="0"/>
              <a:buChar char="•"/>
            </a:pPr>
            <a:r>
              <a:rPr lang="nb-NO" dirty="0" smtClean="0"/>
              <a:t>7.4.5.f 	Vekter </a:t>
            </a:r>
            <a:r>
              <a:rPr lang="nb-NO" dirty="0"/>
              <a:t>på riflens </a:t>
            </a:r>
            <a:r>
              <a:rPr lang="nb-NO" dirty="0" err="1"/>
              <a:t>forskjefte</a:t>
            </a:r>
            <a:r>
              <a:rPr lang="nb-NO" dirty="0"/>
              <a:t> må ikke stikke </a:t>
            </a:r>
            <a:r>
              <a:rPr lang="nb-NO" dirty="0" smtClean="0"/>
              <a:t>	lavere </a:t>
            </a:r>
            <a:r>
              <a:rPr lang="nb-NO" dirty="0"/>
              <a:t>enn 90 </a:t>
            </a:r>
            <a:r>
              <a:rPr lang="nb-NO" dirty="0" smtClean="0"/>
              <a:t>mm under </a:t>
            </a:r>
            <a:r>
              <a:rPr lang="nb-NO" dirty="0"/>
              <a:t>løpets </a:t>
            </a:r>
            <a:r>
              <a:rPr lang="nb-NO" dirty="0" err="1"/>
              <a:t>senterlinje</a:t>
            </a:r>
            <a:r>
              <a:rPr lang="nb-NO" dirty="0"/>
              <a:t>, og </a:t>
            </a:r>
            <a:r>
              <a:rPr lang="nb-NO" dirty="0" smtClean="0"/>
              <a:t>	ikke </a:t>
            </a:r>
            <a:r>
              <a:rPr lang="nb-NO" dirty="0"/>
              <a:t>lenger fram </a:t>
            </a:r>
            <a:r>
              <a:rPr lang="nb-NO" dirty="0" smtClean="0"/>
              <a:t>enn 700 </a:t>
            </a:r>
            <a:r>
              <a:rPr lang="nb-NO" dirty="0"/>
              <a:t>mm fra bakerste del </a:t>
            </a:r>
            <a:r>
              <a:rPr lang="nb-NO" dirty="0" smtClean="0"/>
              <a:t>	av systemet</a:t>
            </a:r>
            <a:r>
              <a:rPr lang="nb-NO" dirty="0"/>
              <a:t>.</a:t>
            </a:r>
          </a:p>
          <a:p>
            <a:pPr marL="285750" indent="-285750" defTabSz="1609725">
              <a:buFont typeface="Arial" panose="020B0604020202020204" pitchFamily="34" charset="0"/>
              <a:buChar char="•"/>
            </a:pPr>
            <a:r>
              <a:rPr lang="nb-NO" dirty="0" smtClean="0"/>
              <a:t>7.4.5.g 	Laveste </a:t>
            </a:r>
            <a:r>
              <a:rPr lang="nb-NO" dirty="0"/>
              <a:t>punkt på skjeftet må ikke være mer enn </a:t>
            </a:r>
            <a:r>
              <a:rPr lang="nb-NO" dirty="0" smtClean="0"/>
              <a:t>	140 </a:t>
            </a:r>
            <a:r>
              <a:rPr lang="nb-NO" dirty="0"/>
              <a:t>mm </a:t>
            </a:r>
            <a:r>
              <a:rPr lang="nb-NO" dirty="0" smtClean="0"/>
              <a:t>fra løpets </a:t>
            </a:r>
            <a:r>
              <a:rPr lang="nb-NO" dirty="0" err="1"/>
              <a:t>senterlinje</a:t>
            </a:r>
            <a:r>
              <a:rPr lang="nb-NO" dirty="0"/>
              <a:t>. Denne </a:t>
            </a:r>
            <a:r>
              <a:rPr lang="nb-NO" dirty="0" smtClean="0"/>
              <a:t>	begrensningen </a:t>
            </a:r>
            <a:r>
              <a:rPr lang="nb-NO" dirty="0"/>
              <a:t>gjelder ikke for </a:t>
            </a:r>
            <a:r>
              <a:rPr lang="nb-NO" dirty="0" smtClean="0"/>
              <a:t>rifler med 	skjefte </a:t>
            </a:r>
            <a:r>
              <a:rPr lang="nb-NO" dirty="0"/>
              <a:t>laget av tre</a:t>
            </a:r>
            <a:r>
              <a:rPr lang="nb-NO" dirty="0" smtClean="0"/>
              <a:t>.</a:t>
            </a:r>
          </a:p>
          <a:p>
            <a:pPr defTabSz="1609725"/>
            <a:r>
              <a:rPr lang="nb-NO" dirty="0"/>
              <a:t>	</a:t>
            </a:r>
            <a:r>
              <a:rPr lang="nb-NO" dirty="0" smtClean="0"/>
              <a:t>Ny figur, se neste bilde.</a:t>
            </a:r>
            <a:r>
              <a:rPr lang="nb-NO" dirty="0"/>
              <a:t>		</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a:t>
            </a:r>
            <a:endParaRPr lang="nb-NO" sz="2000" dirty="0"/>
          </a:p>
        </p:txBody>
      </p:sp>
    </p:spTree>
    <p:extLst>
      <p:ext uri="{BB962C8B-B14F-4D97-AF65-F5344CB8AC3E}">
        <p14:creationId xmlns:p14="http://schemas.microsoft.com/office/powerpoint/2010/main" val="2647875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smtClean="0"/>
              <a:t>7.4.5	</a:t>
            </a:r>
            <a:r>
              <a:rPr lang="nb-NO" dirty="0"/>
              <a:t>		</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a:t>
            </a:r>
            <a:endParaRPr lang="nb-NO" sz="2000" dirty="0"/>
          </a:p>
        </p:txBody>
      </p:sp>
      <p:grpSp>
        <p:nvGrpSpPr>
          <p:cNvPr id="13" name="Gruppe 12"/>
          <p:cNvGrpSpPr/>
          <p:nvPr/>
        </p:nvGrpSpPr>
        <p:grpSpPr>
          <a:xfrm>
            <a:off x="371130" y="2524835"/>
            <a:ext cx="8431676" cy="1933686"/>
            <a:chOff x="371130" y="2524835"/>
            <a:chExt cx="8431676" cy="1933686"/>
          </a:xfrm>
        </p:grpSpPr>
        <p:pic>
          <p:nvPicPr>
            <p:cNvPr id="2" name="Bilde 1"/>
            <p:cNvPicPr>
              <a:picLocks noChangeAspect="1"/>
            </p:cNvPicPr>
            <p:nvPr/>
          </p:nvPicPr>
          <p:blipFill>
            <a:blip r:embed="rId2"/>
            <a:stretch>
              <a:fillRect/>
            </a:stretch>
          </p:blipFill>
          <p:spPr>
            <a:xfrm>
              <a:off x="371130" y="2524835"/>
              <a:ext cx="8431676" cy="1855861"/>
            </a:xfrm>
            <a:prstGeom prst="rect">
              <a:avLst/>
            </a:prstGeom>
          </p:spPr>
        </p:pic>
        <p:sp>
          <p:nvSpPr>
            <p:cNvPr id="4" name="Text Box 2"/>
            <p:cNvSpPr txBox="1">
              <a:spLocks noChangeArrowheads="1"/>
            </p:cNvSpPr>
            <p:nvPr/>
          </p:nvSpPr>
          <p:spPr bwMode="auto">
            <a:xfrm>
              <a:off x="3850258" y="3628285"/>
              <a:ext cx="3355760" cy="6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200" b="0" i="0" u="none" strike="noStrike" cap="none" normalizeH="0" baseline="0" dirty="0" smtClean="0">
                  <a:ln>
                    <a:noFill/>
                  </a:ln>
                  <a:solidFill>
                    <a:schemeClr val="tx1"/>
                  </a:solidFill>
                  <a:effectLst/>
                  <a:latin typeface="Calibri" panose="020F0502020204030204" pitchFamily="34" charset="0"/>
                </a:rPr>
                <a:t>Vekter på riflens </a:t>
              </a:r>
              <a:r>
                <a:rPr kumimoji="0" lang="nb-NO" altLang="nb-NO" sz="1200" b="0" i="0" u="none" strike="noStrike" cap="none" normalizeH="0" baseline="0" dirty="0" err="1" smtClean="0">
                  <a:ln>
                    <a:noFill/>
                  </a:ln>
                  <a:solidFill>
                    <a:schemeClr val="tx1"/>
                  </a:solidFill>
                  <a:effectLst/>
                  <a:latin typeface="Calibri" panose="020F0502020204030204" pitchFamily="34" charset="0"/>
                </a:rPr>
                <a:t>forskjefte</a:t>
              </a:r>
              <a:r>
                <a:rPr kumimoji="0" lang="nb-NO" altLang="nb-NO" sz="1200" b="0" i="0" u="none" strike="noStrike" cap="none" normalizeH="0" baseline="0" dirty="0" smtClean="0">
                  <a:ln>
                    <a:noFill/>
                  </a:ln>
                  <a:solidFill>
                    <a:schemeClr val="tx1"/>
                  </a:solidFill>
                  <a:effectLst/>
                  <a:latin typeface="Calibri" panose="020F0502020204030204" pitchFamily="34" charset="0"/>
                </a:rPr>
                <a:t> må ikke stikke lavere enn 90 mm under løpets </a:t>
              </a:r>
              <a:r>
                <a:rPr kumimoji="0" lang="nb-NO" altLang="nb-NO" sz="1200" b="0" i="0" u="none" strike="noStrike" cap="none" normalizeH="0" baseline="0" dirty="0" err="1" smtClean="0">
                  <a:ln>
                    <a:noFill/>
                  </a:ln>
                  <a:solidFill>
                    <a:schemeClr val="tx1"/>
                  </a:solidFill>
                  <a:effectLst/>
                  <a:latin typeface="Calibri" panose="020F0502020204030204" pitchFamily="34" charset="0"/>
                </a:rPr>
                <a:t>senterlinje</a:t>
              </a:r>
              <a:r>
                <a:rPr kumimoji="0" lang="nb-NO" altLang="nb-NO" sz="1200" b="0" i="0" u="none" strike="noStrike" cap="none" normalizeH="0" baseline="0" dirty="0" smtClean="0">
                  <a:ln>
                    <a:noFill/>
                  </a:ln>
                  <a:solidFill>
                    <a:schemeClr val="tx1"/>
                  </a:solidFill>
                  <a:effectLst/>
                  <a:latin typeface="Calibri" panose="020F0502020204030204" pitchFamily="34" charset="0"/>
                </a:rPr>
                <a:t>, og ikke lenger fram enn 700 mm fra bakerste del av systemet</a:t>
              </a:r>
              <a:endParaRPr kumimoji="0" lang="nb-NO" altLang="nb-NO" sz="1200" b="0" i="0" u="none" strike="noStrike" cap="none" normalizeH="0" baseline="0" dirty="0" smtClean="0">
                <a:ln>
                  <a:noFill/>
                </a:ln>
                <a:solidFill>
                  <a:schemeClr val="tx1"/>
                </a:solidFill>
                <a:effectLst/>
                <a:latin typeface="Arial" panose="020B0604020202020204" pitchFamily="34" charset="0"/>
              </a:endParaRPr>
            </a:p>
          </p:txBody>
        </p:sp>
        <p:sp>
          <p:nvSpPr>
            <p:cNvPr id="7" name="Rektangel 6"/>
            <p:cNvSpPr/>
            <p:nvPr/>
          </p:nvSpPr>
          <p:spPr>
            <a:xfrm>
              <a:off x="1552574" y="3969353"/>
              <a:ext cx="885825" cy="4113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xt Box 3"/>
            <p:cNvSpPr txBox="1">
              <a:spLocks noChangeArrowheads="1"/>
            </p:cNvSpPr>
            <p:nvPr/>
          </p:nvSpPr>
          <p:spPr bwMode="auto">
            <a:xfrm>
              <a:off x="1496824" y="3891527"/>
              <a:ext cx="1084452" cy="5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800" b="0" i="0" u="none" strike="noStrike" cap="none" normalizeH="0" baseline="0" dirty="0" smtClean="0">
                  <a:ln>
                    <a:noFill/>
                  </a:ln>
                  <a:solidFill>
                    <a:schemeClr val="tx1"/>
                  </a:solidFill>
                  <a:effectLst/>
                  <a:latin typeface="Calibri" panose="020F0502020204030204" pitchFamily="34" charset="0"/>
                </a:rPr>
                <a:t>Laveste punkt på skjeftet må ikke være mer enn 140 mm fra løpets </a:t>
              </a:r>
              <a:r>
                <a:rPr kumimoji="0" lang="nb-NO" altLang="nb-NO" sz="800" b="0" i="0" u="none" strike="noStrike" cap="none" normalizeH="0" baseline="0" dirty="0" err="1" smtClean="0">
                  <a:ln>
                    <a:noFill/>
                  </a:ln>
                  <a:solidFill>
                    <a:schemeClr val="tx1"/>
                  </a:solidFill>
                  <a:effectLst/>
                  <a:latin typeface="Calibri" panose="020F0502020204030204" pitchFamily="34" charset="0"/>
                </a:rPr>
                <a:t>senterlinje</a:t>
              </a:r>
              <a:endParaRPr kumimoji="0" lang="nb-NO" altLang="nb-NO" sz="800" b="0" i="0" u="none" strike="noStrike" cap="none" normalizeH="0" baseline="0" dirty="0" smtClean="0">
                <a:ln>
                  <a:noFill/>
                </a:ln>
                <a:solidFill>
                  <a:schemeClr val="tx1"/>
                </a:solidFill>
                <a:effectLst/>
                <a:latin typeface="Arial" panose="020B0604020202020204" pitchFamily="34" charset="0"/>
              </a:endParaRPr>
            </a:p>
          </p:txBody>
        </p:sp>
        <p:sp>
          <p:nvSpPr>
            <p:cNvPr id="8" name="Text Box 4"/>
            <p:cNvSpPr txBox="1">
              <a:spLocks noChangeArrowheads="1"/>
            </p:cNvSpPr>
            <p:nvPr/>
          </p:nvSpPr>
          <p:spPr bwMode="auto">
            <a:xfrm>
              <a:off x="1419225" y="2897301"/>
              <a:ext cx="999937" cy="185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ts val="800"/>
                </a:spcAft>
                <a:buClrTx/>
                <a:buSzTx/>
                <a:buFontTx/>
                <a:buNone/>
                <a:tabLst/>
              </a:pPr>
              <a:r>
                <a:rPr kumimoji="0" lang="nb-NO" altLang="nb-NO" sz="900" b="0" i="0" u="none" strike="noStrike" cap="none" normalizeH="0" baseline="0" dirty="0" smtClean="0">
                  <a:ln>
                    <a:noFill/>
                  </a:ln>
                  <a:solidFill>
                    <a:schemeClr val="tx1"/>
                  </a:solidFill>
                  <a:effectLst/>
                  <a:latin typeface="Calibri" panose="020F0502020204030204" pitchFamily="34" charset="0"/>
                </a:rPr>
                <a:t>bakende låskasse</a:t>
              </a:r>
              <a:endParaRPr kumimoji="0" lang="nb-NO" altLang="nb-NO" sz="900" b="0" i="0" u="none" strike="noStrike" cap="none" normalizeH="0" baseline="0" dirty="0" smtClean="0">
                <a:ln>
                  <a:noFill/>
                </a:ln>
                <a:solidFill>
                  <a:schemeClr val="tx1"/>
                </a:solidFill>
                <a:effectLst/>
                <a:latin typeface="Arial" panose="020B0604020202020204" pitchFamily="34" charset="0"/>
              </a:endParaRPr>
            </a:p>
          </p:txBody>
        </p:sp>
        <p:sp>
          <p:nvSpPr>
            <p:cNvPr id="10" name="Rektangel 9"/>
            <p:cNvSpPr/>
            <p:nvPr/>
          </p:nvSpPr>
          <p:spPr>
            <a:xfrm>
              <a:off x="447676" y="3045619"/>
              <a:ext cx="905042" cy="1357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xt Box 5"/>
            <p:cNvSpPr txBox="1">
              <a:spLocks noChangeArrowheads="1"/>
            </p:cNvSpPr>
            <p:nvPr/>
          </p:nvSpPr>
          <p:spPr bwMode="auto">
            <a:xfrm>
              <a:off x="447676" y="3015852"/>
              <a:ext cx="1009651"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900" b="0" i="0" u="none" strike="noStrike" cap="none" normalizeH="0" baseline="0" dirty="0" smtClean="0">
                  <a:ln>
                    <a:noFill/>
                  </a:ln>
                  <a:solidFill>
                    <a:schemeClr val="tx1"/>
                  </a:solidFill>
                  <a:effectLst/>
                  <a:latin typeface="Calibri" panose="020F0502020204030204" pitchFamily="34" charset="0"/>
                </a:rPr>
                <a:t>løpets </a:t>
              </a:r>
              <a:r>
                <a:rPr kumimoji="0" lang="nb-NO" altLang="nb-NO" sz="900" b="0" i="0" u="none" strike="noStrike" cap="none" normalizeH="0" baseline="0" dirty="0" err="1" smtClean="0">
                  <a:ln>
                    <a:noFill/>
                  </a:ln>
                  <a:solidFill>
                    <a:schemeClr val="tx1"/>
                  </a:solidFill>
                  <a:effectLst/>
                  <a:latin typeface="Calibri" panose="020F0502020204030204" pitchFamily="34" charset="0"/>
                </a:rPr>
                <a:t>senterlinje</a:t>
              </a:r>
              <a:endParaRPr kumimoji="0" lang="nb-NO" altLang="nb-NO" sz="900" b="0" i="0" u="none" strike="noStrike" cap="none" normalizeH="0" baseline="0" dirty="0" smtClean="0">
                <a:ln>
                  <a:noFill/>
                </a:ln>
                <a:solidFill>
                  <a:schemeClr val="tx1"/>
                </a:solidFill>
                <a:effectLst/>
                <a:latin typeface="Arial" panose="020B0604020202020204" pitchFamily="34" charset="0"/>
              </a:endParaRPr>
            </a:p>
          </p:txBody>
        </p:sp>
        <p:sp>
          <p:nvSpPr>
            <p:cNvPr id="12" name="Rektangel 11"/>
            <p:cNvSpPr/>
            <p:nvPr/>
          </p:nvSpPr>
          <p:spPr>
            <a:xfrm>
              <a:off x="578727" y="3237309"/>
              <a:ext cx="345198" cy="178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xt Box 6"/>
            <p:cNvSpPr txBox="1">
              <a:spLocks noChangeArrowheads="1"/>
            </p:cNvSpPr>
            <p:nvPr/>
          </p:nvSpPr>
          <p:spPr bwMode="auto">
            <a:xfrm>
              <a:off x="485612" y="3191781"/>
              <a:ext cx="531427" cy="2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500" b="0" i="0" u="none" strike="noStrike" cap="none" normalizeH="0" baseline="0" dirty="0" smtClean="0">
                  <a:ln>
                    <a:noFill/>
                  </a:ln>
                  <a:solidFill>
                    <a:schemeClr val="tx1"/>
                  </a:solidFill>
                  <a:effectLst/>
                  <a:latin typeface="Calibri" panose="020F0502020204030204" pitchFamily="34" charset="0"/>
                </a:rPr>
                <a:t>(kun for å </a:t>
              </a:r>
              <a:br>
                <a:rPr kumimoji="0" lang="nb-NO" altLang="nb-NO" sz="500" b="0" i="0" u="none" strike="noStrike" cap="none" normalizeH="0" baseline="0" dirty="0" smtClean="0">
                  <a:ln>
                    <a:noFill/>
                  </a:ln>
                  <a:solidFill>
                    <a:schemeClr val="tx1"/>
                  </a:solidFill>
                  <a:effectLst/>
                  <a:latin typeface="Calibri" panose="020F0502020204030204" pitchFamily="34" charset="0"/>
                </a:rPr>
              </a:br>
              <a:r>
                <a:rPr kumimoji="0" lang="nb-NO" altLang="nb-NO" sz="500" b="0" i="0" u="none" strike="noStrike" cap="none" normalizeH="0" baseline="0" dirty="0" smtClean="0">
                  <a:ln>
                    <a:noFill/>
                  </a:ln>
                  <a:solidFill>
                    <a:schemeClr val="tx1"/>
                  </a:solidFill>
                  <a:effectLst/>
                  <a:latin typeface="Calibri" panose="020F0502020204030204" pitchFamily="34" charset="0"/>
                </a:rPr>
                <a:t>indikere</a:t>
              </a:r>
              <a:r>
                <a:rPr kumimoji="0" lang="nb-NO" altLang="nb-NO" sz="500" b="0" i="0" u="none" strike="noStrike" cap="none" normalizeH="0" dirty="0" smtClean="0">
                  <a:ln>
                    <a:noFill/>
                  </a:ln>
                  <a:solidFill>
                    <a:schemeClr val="tx1"/>
                  </a:solidFill>
                  <a:effectLst/>
                  <a:latin typeface="Calibri" panose="020F0502020204030204" pitchFamily="34" charset="0"/>
                </a:rPr>
                <a:t> 90</a:t>
              </a:r>
              <a:r>
                <a:rPr kumimoji="0" lang="nb-NO" altLang="nb-NO" sz="500" b="0" i="0" u="none" strike="noStrike" cap="none" normalizeH="0" baseline="30000" dirty="0" smtClean="0">
                  <a:ln>
                    <a:noFill/>
                  </a:ln>
                  <a:solidFill>
                    <a:schemeClr val="tx1"/>
                  </a:solidFill>
                  <a:effectLst/>
                  <a:latin typeface="Calibri" panose="020F0502020204030204" pitchFamily="34" charset="0"/>
                </a:rPr>
                <a:t>o</a:t>
              </a:r>
              <a:r>
                <a:rPr kumimoji="0" lang="nb-NO" altLang="nb-NO" sz="500" b="0" i="0" u="none" strike="noStrike" cap="none" normalizeH="0" dirty="0" smtClean="0">
                  <a:ln>
                    <a:noFill/>
                  </a:ln>
                  <a:solidFill>
                    <a:schemeClr val="tx1"/>
                  </a:solidFill>
                  <a:effectLst/>
                  <a:latin typeface="Calibri" panose="020F0502020204030204" pitchFamily="34" charset="0"/>
                </a:rPr>
                <a:t>)</a:t>
              </a:r>
              <a:endParaRPr kumimoji="0" lang="nb-NO" altLang="nb-NO" sz="500" b="0" i="0" u="none" strike="noStrike" cap="none" normalizeH="0" dirty="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9682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a:t>7.4.5.4	300 m rifler kan ha et </a:t>
            </a:r>
            <a:r>
              <a:rPr lang="nb-NO" dirty="0" err="1"/>
              <a:t>miragebånd</a:t>
            </a:r>
            <a:r>
              <a:rPr lang="nb-NO" dirty="0"/>
              <a:t> som er </a:t>
            </a:r>
            <a:r>
              <a:rPr lang="nb-NO" dirty="0" smtClean="0"/>
              <a:t>	maksimalt </a:t>
            </a:r>
            <a:r>
              <a:rPr lang="nb-NO" dirty="0"/>
              <a:t>60 mm bredt.	</a:t>
            </a:r>
            <a:endParaRPr lang="nb-NO" dirty="0" smtClean="0"/>
          </a:p>
          <a:p>
            <a:pPr marL="285750" indent="-285750" defTabSz="1609725">
              <a:buFont typeface="Arial" panose="020B0604020202020204" pitchFamily="34" charset="0"/>
              <a:buChar char="•"/>
            </a:pPr>
            <a:r>
              <a:rPr lang="nb-NO" dirty="0" smtClean="0"/>
              <a:t>7.5.4.4	Presisering vedr. tykkelse og stivhet på 	</a:t>
            </a:r>
            <a:r>
              <a:rPr lang="nb-NO" dirty="0" err="1" smtClean="0"/>
              <a:t>skytejakken</a:t>
            </a:r>
            <a:r>
              <a:rPr lang="nb-NO" dirty="0" smtClean="0"/>
              <a:t>.	</a:t>
            </a:r>
          </a:p>
          <a:p>
            <a:pPr marL="285750" indent="-285750" defTabSz="1609725">
              <a:buFont typeface="Arial" panose="020B0604020202020204" pitchFamily="34" charset="0"/>
              <a:buChar char="•"/>
            </a:pPr>
            <a:r>
              <a:rPr lang="nb-NO" dirty="0" smtClean="0"/>
              <a:t>7.5.8.6	Tofot </a:t>
            </a:r>
            <a:r>
              <a:rPr lang="nb-NO" dirty="0"/>
              <a:t>(bipod). Tofot kan brukes til å støtte riflen </a:t>
            </a:r>
            <a:r>
              <a:rPr lang="nb-NO" dirty="0" smtClean="0"/>
              <a:t>	før </a:t>
            </a:r>
            <a:r>
              <a:rPr lang="nb-NO" dirty="0"/>
              <a:t>og etter skyting, eller </a:t>
            </a:r>
            <a:r>
              <a:rPr lang="nb-NO" dirty="0" smtClean="0"/>
              <a:t>ved bytte </a:t>
            </a:r>
            <a:r>
              <a:rPr lang="nb-NO" dirty="0"/>
              <a:t>av stilling. </a:t>
            </a:r>
            <a:r>
              <a:rPr lang="nb-NO" dirty="0" smtClean="0"/>
              <a:t>	Men</a:t>
            </a:r>
            <a:r>
              <a:rPr lang="nb-NO" dirty="0"/>
              <a:t>, enten den er fast eller sammenleggbar, må</a:t>
            </a:r>
          </a:p>
          <a:p>
            <a:pPr defTabSz="1609725"/>
            <a:r>
              <a:rPr lang="nb-NO" dirty="0" smtClean="0"/>
              <a:t>	</a:t>
            </a:r>
            <a:r>
              <a:rPr lang="nb-NO" dirty="0" err="1" smtClean="0"/>
              <a:t>tofoten</a:t>
            </a:r>
            <a:r>
              <a:rPr lang="nb-NO" dirty="0" smtClean="0"/>
              <a:t> </a:t>
            </a:r>
            <a:r>
              <a:rPr lang="nb-NO" dirty="0"/>
              <a:t>fjernes fra riflen under all </a:t>
            </a:r>
            <a:r>
              <a:rPr lang="nb-NO" dirty="0" smtClean="0"/>
              <a:t>	konkurranseskyting</a:t>
            </a:r>
            <a:r>
              <a:rPr lang="nb-NO" dirty="0"/>
              <a:t>.</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 7.5 Regler for bekledning</a:t>
            </a:r>
            <a:endParaRPr lang="nb-NO" sz="2000" dirty="0"/>
          </a:p>
        </p:txBody>
      </p:sp>
    </p:spTree>
    <p:extLst>
      <p:ext uri="{BB962C8B-B14F-4D97-AF65-F5344CB8AC3E}">
        <p14:creationId xmlns:p14="http://schemas.microsoft.com/office/powerpoint/2010/main" val="116693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11809"/>
            <a:ext cx="7450088" cy="3562066"/>
          </a:xfrm>
        </p:spPr>
        <p:txBody>
          <a:bodyPr>
            <a:normAutofit/>
          </a:bodyPr>
          <a:lstStyle/>
          <a:p>
            <a:pPr marL="285750" indent="-285750" defTabSz="1433513">
              <a:buFont typeface="Arial" panose="020B0604020202020204" pitchFamily="34" charset="0"/>
              <a:buChar char="•"/>
            </a:pPr>
            <a:r>
              <a:rPr lang="nb-NO" dirty="0"/>
              <a:t>7.7.3	I </a:t>
            </a:r>
            <a:r>
              <a:rPr lang="nb-NO" dirty="0" err="1"/>
              <a:t>trestillingsøvelser</a:t>
            </a:r>
            <a:r>
              <a:rPr lang="nb-NO" dirty="0"/>
              <a:t>, når skytterne har fullført </a:t>
            </a:r>
            <a:r>
              <a:rPr lang="nb-NO" dirty="0" smtClean="0"/>
              <a:t>	knestående og liggende </a:t>
            </a:r>
            <a:r>
              <a:rPr lang="nb-NO" dirty="0"/>
              <a:t>stilling er det deres </a:t>
            </a:r>
            <a:r>
              <a:rPr lang="nb-NO" dirty="0" smtClean="0"/>
              <a:t>	oppgave </a:t>
            </a:r>
            <a:r>
              <a:rPr lang="nb-NO" dirty="0"/>
              <a:t>å skifte fra </a:t>
            </a:r>
            <a:r>
              <a:rPr lang="nb-NO" dirty="0" smtClean="0"/>
              <a:t>KONKURRANSE til 	Prøveskive </a:t>
            </a:r>
            <a:r>
              <a:rPr lang="nb-NO" dirty="0"/>
              <a:t>og tilbake til KONKURRANSE. </a:t>
            </a:r>
            <a:r>
              <a:rPr lang="nb-NO" dirty="0" smtClean="0"/>
              <a:t>	Glemmer en skytter</a:t>
            </a:r>
            <a:r>
              <a:rPr lang="nb-NO" dirty="0"/>
              <a:t>, etter å ha byttet stilling, ved </a:t>
            </a:r>
            <a:r>
              <a:rPr lang="nb-NO" dirty="0" smtClean="0"/>
              <a:t>	et </a:t>
            </a:r>
            <a:r>
              <a:rPr lang="nb-NO" dirty="0"/>
              <a:t>uhell å skifte </a:t>
            </a:r>
            <a:r>
              <a:rPr lang="nb-NO" dirty="0" smtClean="0"/>
              <a:t>fra KONKURRANSE </a:t>
            </a:r>
            <a:r>
              <a:rPr lang="nb-NO" dirty="0"/>
              <a:t>til </a:t>
            </a:r>
            <a:r>
              <a:rPr lang="nb-NO" dirty="0" smtClean="0"/>
              <a:t>	prøveskive</a:t>
            </a:r>
            <a:r>
              <a:rPr lang="nb-NO" dirty="0"/>
              <a:t>, må skudd, notert </a:t>
            </a:r>
            <a:r>
              <a:rPr lang="nb-NO" dirty="0" smtClean="0"/>
              <a:t>som ekstraskudd </a:t>
            </a:r>
            <a:r>
              <a:rPr lang="nb-NO" dirty="0"/>
              <a:t>i </a:t>
            </a:r>
            <a:r>
              <a:rPr lang="nb-NO" dirty="0" smtClean="0"/>
              <a:t>	den </a:t>
            </a:r>
            <a:r>
              <a:rPr lang="nb-NO" dirty="0"/>
              <a:t>forrige stillingen, strykes og skiven omstilles </a:t>
            </a:r>
            <a:r>
              <a:rPr lang="nb-NO" dirty="0" smtClean="0"/>
              <a:t>	til prøveskive</a:t>
            </a:r>
            <a:r>
              <a:rPr lang="nb-NO" dirty="0"/>
              <a:t>.</a:t>
            </a:r>
            <a:endParaRPr lang="nb-NO" dirty="0" smtClean="0"/>
          </a:p>
          <a:p>
            <a:pPr marL="285750" indent="-285750" defTabSz="1433513">
              <a:buFont typeface="Arial" panose="020B0604020202020204" pitchFamily="34" charset="0"/>
              <a:buChar char="•"/>
            </a:pPr>
            <a:endParaRPr lang="nb-NO" dirty="0" smtClean="0"/>
          </a:p>
        </p:txBody>
      </p:sp>
      <p:sp>
        <p:nvSpPr>
          <p:cNvPr id="5" name="Plassholder for innhold 3"/>
          <p:cNvSpPr>
            <a:spLocks noGrp="1"/>
          </p:cNvSpPr>
          <p:nvPr>
            <p:ph idx="1"/>
          </p:nvPr>
        </p:nvSpPr>
        <p:spPr>
          <a:xfrm>
            <a:off x="1352718" y="1415890"/>
            <a:ext cx="7334082" cy="368622"/>
          </a:xfrm>
        </p:spPr>
        <p:txBody>
          <a:bodyPr>
            <a:noAutofit/>
          </a:bodyPr>
          <a:lstStyle/>
          <a:p>
            <a:pPr lvl="0"/>
            <a:r>
              <a:rPr lang="nb-NO" sz="2000" dirty="0" smtClean="0"/>
              <a:t>7.7 Rifleøvelser</a:t>
            </a:r>
            <a:endParaRPr lang="nb-NO" sz="2000" dirty="0"/>
          </a:p>
        </p:txBody>
      </p:sp>
    </p:spTree>
    <p:extLst>
      <p:ext uri="{BB962C8B-B14F-4D97-AF65-F5344CB8AC3E}">
        <p14:creationId xmlns:p14="http://schemas.microsoft.com/office/powerpoint/2010/main" val="218442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3"/>
          <p:cNvSpPr>
            <a:spLocks noGrp="1"/>
          </p:cNvSpPr>
          <p:nvPr>
            <p:ph idx="1"/>
          </p:nvPr>
        </p:nvSpPr>
        <p:spPr>
          <a:xfrm>
            <a:off x="1352718" y="1415890"/>
            <a:ext cx="7334082" cy="368622"/>
          </a:xfrm>
        </p:spPr>
        <p:txBody>
          <a:bodyPr>
            <a:noAutofit/>
          </a:bodyPr>
          <a:lstStyle/>
          <a:p>
            <a:pPr lvl="0"/>
            <a:r>
              <a:rPr lang="nb-NO" sz="2000" dirty="0" smtClean="0"/>
              <a:t>7.7.5 Tabell for riflespesifikasjoner</a:t>
            </a:r>
            <a:endParaRPr lang="nb-NO" sz="2000" dirty="0"/>
          </a:p>
        </p:txBody>
      </p:sp>
      <p:graphicFrame>
        <p:nvGraphicFramePr>
          <p:cNvPr id="4" name="Tabell 3"/>
          <p:cNvGraphicFramePr>
            <a:graphicFrameLocks noGrp="1"/>
          </p:cNvGraphicFramePr>
          <p:nvPr>
            <p:extLst>
              <p:ext uri="{D42A27DB-BD31-4B8C-83A1-F6EECF244321}">
                <p14:modId xmlns:p14="http://schemas.microsoft.com/office/powerpoint/2010/main" val="860097963"/>
              </p:ext>
            </p:extLst>
          </p:nvPr>
        </p:nvGraphicFramePr>
        <p:xfrm>
          <a:off x="1473958" y="1897040"/>
          <a:ext cx="7055892" cy="4279057"/>
        </p:xfrm>
        <a:graphic>
          <a:graphicData uri="http://schemas.openxmlformats.org/drawingml/2006/table">
            <a:tbl>
              <a:tblPr>
                <a:tableStyleId>{5C22544A-7EE6-4342-B048-85BDC9FD1C3A}</a:tableStyleId>
              </a:tblPr>
              <a:tblGrid>
                <a:gridCol w="1446346"/>
                <a:gridCol w="1105465"/>
                <a:gridCol w="936225"/>
                <a:gridCol w="1017244"/>
                <a:gridCol w="1191286"/>
                <a:gridCol w="1359326"/>
              </a:tblGrid>
              <a:tr h="439060">
                <a:tc>
                  <a:txBody>
                    <a:bodyPr/>
                    <a:lstStyle/>
                    <a:p>
                      <a:pPr algn="ctr">
                        <a:lnSpc>
                          <a:spcPct val="115000"/>
                        </a:lnSpc>
                        <a:spcBef>
                          <a:spcPts val="600"/>
                        </a:spcBef>
                        <a:spcAft>
                          <a:spcPts val="0"/>
                        </a:spcAft>
                      </a:pPr>
                      <a:r>
                        <a:rPr lang="nb-NO" sz="1100" dirty="0">
                          <a:effectLst/>
                        </a:rPr>
                        <a:t>Øvelse</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Maksimal vekt</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Avtrekk</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Maksimal lengde på løp/system</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Ammunisjon</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Tommelfingerhull- og støtte, håndstøtte, håndhylle, libelle</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401020">
                <a:tc>
                  <a:txBody>
                    <a:bodyPr/>
                    <a:lstStyle/>
                    <a:p>
                      <a:pPr algn="ctr">
                        <a:lnSpc>
                          <a:spcPct val="115000"/>
                        </a:lnSpc>
                        <a:spcBef>
                          <a:spcPts val="600"/>
                        </a:spcBef>
                        <a:spcAft>
                          <a:spcPts val="0"/>
                        </a:spcAft>
                      </a:pPr>
                      <a:r>
                        <a:rPr lang="nb-NO" sz="1100" dirty="0">
                          <a:effectLst/>
                        </a:rPr>
                        <a:t>10 m luftrifle</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5,5 kg</a:t>
                      </a:r>
                      <a:br>
                        <a:rPr lang="nb-NO" sz="1100" dirty="0">
                          <a:effectLst/>
                        </a:rPr>
                      </a:br>
                      <a:r>
                        <a:rPr lang="nb-NO" sz="1100" dirty="0">
                          <a:effectLst/>
                        </a:rPr>
                        <a:t>(menn/kvinner)</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Ikke snellert-</a:t>
                      </a:r>
                    </a:p>
                    <a:p>
                      <a:pPr algn="ctr">
                        <a:lnSpc>
                          <a:spcPct val="115000"/>
                        </a:lnSpc>
                        <a:spcBef>
                          <a:spcPts val="600"/>
                        </a:spcBef>
                        <a:spcAft>
                          <a:spcPts val="0"/>
                        </a:spcAft>
                      </a:pPr>
                      <a:r>
                        <a:rPr lang="nb-NO" sz="1100">
                          <a:effectLst/>
                        </a:rPr>
                        <a:t>avtrekk</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850 mm</a:t>
                      </a:r>
                      <a:br>
                        <a:rPr lang="nb-NO" sz="1100">
                          <a:effectLst/>
                        </a:rPr>
                      </a:br>
                      <a:r>
                        <a:rPr lang="nb-NO" sz="1100">
                          <a:effectLst/>
                        </a:rPr>
                        <a:t>(system)</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4,5 mm</a:t>
                      </a:r>
                      <a:br>
                        <a:rPr lang="nb-NO" sz="1100">
                          <a:effectLst/>
                        </a:rPr>
                      </a:br>
                      <a:r>
                        <a:rPr lang="nb-NO" sz="1100">
                          <a:effectLst/>
                        </a:rPr>
                        <a:t>(.177”)</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566587">
                <a:tc>
                  <a:txBody>
                    <a:bodyPr/>
                    <a:lstStyle/>
                    <a:p>
                      <a:pPr algn="ctr">
                        <a:lnSpc>
                          <a:spcPct val="115000"/>
                        </a:lnSpc>
                        <a:spcBef>
                          <a:spcPts val="600"/>
                        </a:spcBef>
                        <a:spcAft>
                          <a:spcPts val="0"/>
                        </a:spcAft>
                      </a:pPr>
                      <a:r>
                        <a:rPr lang="nb-NO" sz="1100">
                          <a:effectLst/>
                        </a:rPr>
                        <a:t>50 m rifle </a:t>
                      </a:r>
                    </a:p>
                    <a:p>
                      <a:pPr algn="ctr">
                        <a:lnSpc>
                          <a:spcPct val="115000"/>
                        </a:lnSpc>
                        <a:spcBef>
                          <a:spcPts val="600"/>
                        </a:spcBef>
                        <a:spcAft>
                          <a:spcPts val="0"/>
                        </a:spcAft>
                      </a:pPr>
                      <a:r>
                        <a:rPr lang="nb-NO" sz="1100">
                          <a:effectLst/>
                        </a:rPr>
                        <a:t>3 stillinger og liggende </a:t>
                      </a:r>
                      <a:br>
                        <a:rPr lang="nb-NO" sz="1100">
                          <a:effectLst/>
                        </a:rPr>
                      </a:b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8,0 kg (menn)</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 restriksjoner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 restriksjoner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5,6 mm</a:t>
                      </a:r>
                      <a:br>
                        <a:rPr lang="nb-NO" sz="1100">
                          <a:effectLst/>
                        </a:rPr>
                      </a:br>
                      <a:r>
                        <a:rPr lang="nb-NO" sz="1100">
                          <a:effectLst/>
                        </a:rPr>
                        <a:t>(.22”) Long Rifle</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Ja </a:t>
                      </a:r>
                    </a:p>
                    <a:p>
                      <a:pPr algn="ctr">
                        <a:lnSpc>
                          <a:spcPct val="115000"/>
                        </a:lnSpc>
                        <a:spcBef>
                          <a:spcPts val="600"/>
                        </a:spcBef>
                        <a:spcAft>
                          <a:spcPts val="0"/>
                        </a:spcAft>
                      </a:pPr>
                      <a:r>
                        <a:rPr lang="nb-NO" sz="1100">
                          <a:effectLst/>
                        </a:rPr>
                        <a:t> </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428808">
                <a:tc>
                  <a:txBody>
                    <a:bodyPr/>
                    <a:lstStyle/>
                    <a:p>
                      <a:pPr algn="ctr">
                        <a:lnSpc>
                          <a:spcPct val="115000"/>
                        </a:lnSpc>
                        <a:spcBef>
                          <a:spcPts val="600"/>
                        </a:spcBef>
                        <a:spcAft>
                          <a:spcPts val="0"/>
                        </a:spcAft>
                      </a:pPr>
                      <a:r>
                        <a:rPr lang="nb-NO" sz="1100">
                          <a:effectLst/>
                        </a:rPr>
                        <a:t>50 m rifle </a:t>
                      </a:r>
                    </a:p>
                    <a:p>
                      <a:pPr algn="ctr">
                        <a:lnSpc>
                          <a:spcPct val="115000"/>
                        </a:lnSpc>
                        <a:spcBef>
                          <a:spcPts val="600"/>
                        </a:spcBef>
                        <a:spcAft>
                          <a:spcPts val="0"/>
                        </a:spcAft>
                      </a:pPr>
                      <a:r>
                        <a:rPr lang="nb-NO" sz="1100">
                          <a:effectLst/>
                        </a:rPr>
                        <a:t>3 stillinger og liggende </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6,5 kg (kvinner)</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 restriksjoner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 restriksjoner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5,6 mm</a:t>
                      </a:r>
                      <a:br>
                        <a:rPr lang="nb-NO" sz="1100">
                          <a:effectLst/>
                        </a:rPr>
                      </a:br>
                      <a:r>
                        <a:rPr lang="nb-NO" sz="1100">
                          <a:effectLst/>
                        </a:rPr>
                        <a:t>(.22”) Long Rifle</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Ja </a:t>
                      </a:r>
                    </a:p>
                    <a:p>
                      <a:pPr algn="ctr">
                        <a:lnSpc>
                          <a:spcPct val="115000"/>
                        </a:lnSpc>
                        <a:spcBef>
                          <a:spcPts val="600"/>
                        </a:spcBef>
                        <a:spcAft>
                          <a:spcPts val="0"/>
                        </a:spcAft>
                      </a:pPr>
                      <a:r>
                        <a:rPr lang="nb-NO" sz="1100">
                          <a:effectLst/>
                        </a:rPr>
                        <a:t> </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428808">
                <a:tc>
                  <a:txBody>
                    <a:bodyPr/>
                    <a:lstStyle/>
                    <a:p>
                      <a:pPr algn="ctr">
                        <a:lnSpc>
                          <a:spcPct val="115000"/>
                        </a:lnSpc>
                        <a:spcBef>
                          <a:spcPts val="600"/>
                        </a:spcBef>
                        <a:spcAft>
                          <a:spcPts val="0"/>
                        </a:spcAft>
                      </a:pPr>
                      <a:r>
                        <a:rPr lang="nb-NO" sz="1100">
                          <a:effectLst/>
                        </a:rPr>
                        <a:t>300 m rifle </a:t>
                      </a:r>
                    </a:p>
                    <a:p>
                      <a:pPr algn="ctr">
                        <a:lnSpc>
                          <a:spcPct val="115000"/>
                        </a:lnSpc>
                        <a:spcBef>
                          <a:spcPts val="600"/>
                        </a:spcBef>
                        <a:spcAft>
                          <a:spcPts val="0"/>
                        </a:spcAft>
                      </a:pPr>
                      <a:r>
                        <a:rPr lang="nb-NO" sz="1100">
                          <a:effectLst/>
                        </a:rPr>
                        <a:t>3 stillinger og liggende</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8,0 kg (menn)</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Ingen restriksjoner</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 restriksjoner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Maximum</a:t>
                      </a:r>
                      <a:br>
                        <a:rPr lang="nb-NO" sz="1100">
                          <a:effectLst/>
                        </a:rPr>
                      </a:br>
                      <a:r>
                        <a:rPr lang="nb-NO" sz="1100">
                          <a:effectLst/>
                        </a:rPr>
                        <a:t>8 mm</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Ja </a:t>
                      </a:r>
                    </a:p>
                    <a:p>
                      <a:pPr algn="ctr">
                        <a:lnSpc>
                          <a:spcPct val="115000"/>
                        </a:lnSpc>
                        <a:spcBef>
                          <a:spcPts val="600"/>
                        </a:spcBef>
                        <a:spcAft>
                          <a:spcPts val="0"/>
                        </a:spcAft>
                      </a:pPr>
                      <a:r>
                        <a:rPr lang="nb-NO" sz="1100">
                          <a:effectLst/>
                        </a:rPr>
                        <a:t> </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428808">
                <a:tc>
                  <a:txBody>
                    <a:bodyPr/>
                    <a:lstStyle/>
                    <a:p>
                      <a:pPr algn="ctr">
                        <a:lnSpc>
                          <a:spcPct val="115000"/>
                        </a:lnSpc>
                        <a:spcBef>
                          <a:spcPts val="600"/>
                        </a:spcBef>
                        <a:spcAft>
                          <a:spcPts val="0"/>
                        </a:spcAft>
                      </a:pPr>
                      <a:r>
                        <a:rPr lang="nb-NO" sz="1100">
                          <a:effectLst/>
                        </a:rPr>
                        <a:t>300 m rifle </a:t>
                      </a:r>
                    </a:p>
                    <a:p>
                      <a:pPr algn="ctr">
                        <a:lnSpc>
                          <a:spcPct val="115000"/>
                        </a:lnSpc>
                        <a:spcBef>
                          <a:spcPts val="600"/>
                        </a:spcBef>
                        <a:spcAft>
                          <a:spcPts val="0"/>
                        </a:spcAft>
                      </a:pPr>
                      <a:r>
                        <a:rPr lang="nb-NO" sz="1100">
                          <a:effectLst/>
                        </a:rPr>
                        <a:t>3 stillinger og liggende</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6,5 kg (kvinner)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Ingen restriksjoner</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Ingen restriksjoner</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Maximum</a:t>
                      </a:r>
                      <a:br>
                        <a:rPr lang="nb-NO" sz="1100">
                          <a:effectLst/>
                        </a:rPr>
                      </a:br>
                      <a:r>
                        <a:rPr lang="nb-NO" sz="1100">
                          <a:effectLst/>
                        </a:rPr>
                        <a:t>8 mm</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Ja </a:t>
                      </a:r>
                    </a:p>
                    <a:p>
                      <a:pPr algn="ctr">
                        <a:lnSpc>
                          <a:spcPct val="115000"/>
                        </a:lnSpc>
                        <a:spcBef>
                          <a:spcPts val="600"/>
                        </a:spcBef>
                        <a:spcAft>
                          <a:spcPts val="0"/>
                        </a:spcAft>
                      </a:pPr>
                      <a:r>
                        <a:rPr lang="nb-NO" sz="1100">
                          <a:effectLst/>
                        </a:rPr>
                        <a:t> </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810443">
                <a:tc>
                  <a:txBody>
                    <a:bodyPr/>
                    <a:lstStyle/>
                    <a:p>
                      <a:pPr algn="ctr">
                        <a:lnSpc>
                          <a:spcPct val="115000"/>
                        </a:lnSpc>
                        <a:spcBef>
                          <a:spcPts val="600"/>
                        </a:spcBef>
                        <a:spcAft>
                          <a:spcPts val="0"/>
                        </a:spcAft>
                      </a:pPr>
                      <a:r>
                        <a:rPr lang="nb-NO" sz="1100">
                          <a:effectLst/>
                        </a:rPr>
                        <a:t>300 m standardrifle </a:t>
                      </a:r>
                      <a:br>
                        <a:rPr lang="nb-NO" sz="1100">
                          <a:effectLst/>
                        </a:rPr>
                      </a:br>
                      <a:r>
                        <a:rPr lang="nb-NO" sz="1100">
                          <a:effectLst/>
                        </a:rPr>
                        <a:t>3 stillinger</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5,5 kg (menn)</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Ikke snellert-avtrekk</a:t>
                      </a:r>
                    </a:p>
                    <a:p>
                      <a:pPr algn="ctr">
                        <a:lnSpc>
                          <a:spcPct val="115000"/>
                        </a:lnSpc>
                        <a:spcBef>
                          <a:spcPts val="600"/>
                        </a:spcBef>
                        <a:spcAft>
                          <a:spcPts val="0"/>
                        </a:spcAft>
                      </a:pPr>
                      <a:r>
                        <a:rPr lang="nb-NO" sz="1100">
                          <a:effectLst/>
                        </a:rPr>
                        <a:t>Minste avtrekksvekt: 1500g</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762 mm</a:t>
                      </a:r>
                      <a:br>
                        <a:rPr lang="nb-NO" sz="1100" dirty="0">
                          <a:effectLst/>
                        </a:rPr>
                      </a:br>
                      <a:r>
                        <a:rPr lang="nb-NO" sz="1100" dirty="0">
                          <a:effectLst/>
                        </a:rPr>
                        <a:t>(løp)</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dirty="0">
                          <a:effectLst/>
                        </a:rPr>
                        <a:t>Maximum</a:t>
                      </a:r>
                      <a:br>
                        <a:rPr lang="nb-NO" sz="1100" dirty="0">
                          <a:effectLst/>
                        </a:rPr>
                      </a:br>
                      <a:r>
                        <a:rPr lang="nb-NO" sz="1100" dirty="0">
                          <a:effectLst/>
                        </a:rPr>
                        <a:t>8 mm</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c>
                  <a:txBody>
                    <a:bodyPr/>
                    <a:lstStyle/>
                    <a:p>
                      <a:pPr algn="ctr">
                        <a:lnSpc>
                          <a:spcPct val="115000"/>
                        </a:lnSpc>
                        <a:spcBef>
                          <a:spcPts val="600"/>
                        </a:spcBef>
                        <a:spcAft>
                          <a:spcPts val="0"/>
                        </a:spcAft>
                      </a:pPr>
                      <a:r>
                        <a:rPr lang="nb-NO" sz="1100">
                          <a:effectLst/>
                        </a:rPr>
                        <a:t>Ingen</a:t>
                      </a:r>
                      <a:endParaRPr lang="nb-NO" sz="110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nchor="ctr"/>
                </a:tc>
              </a:tr>
              <a:tr h="249598">
                <a:tc gridSpan="6">
                  <a:txBody>
                    <a:bodyPr/>
                    <a:lstStyle/>
                    <a:p>
                      <a:pPr algn="ctr">
                        <a:lnSpc>
                          <a:spcPct val="115000"/>
                        </a:lnSpc>
                        <a:spcBef>
                          <a:spcPts val="600"/>
                        </a:spcBef>
                        <a:spcAft>
                          <a:spcPts val="0"/>
                        </a:spcAft>
                      </a:pPr>
                      <a:r>
                        <a:rPr lang="nb-NO" sz="1100" dirty="0">
                          <a:effectLst/>
                        </a:rPr>
                        <a:t>NB: Riflen skal veies med alt tilbehør inkludert håndstøtte og håndstopper (hvis det brukes).</a:t>
                      </a:r>
                      <a:endParaRPr lang="nb-NO" sz="1100" dirty="0">
                        <a:effectLst/>
                        <a:latin typeface="Arial" panose="020B0604020202020204" pitchFamily="34" charset="0"/>
                        <a:ea typeface="Calibri" panose="020F0502020204030204" pitchFamily="34" charset="0"/>
                        <a:cs typeface="Times New Roman" panose="02020603050405020304" pitchFamily="18" charset="0"/>
                      </a:endParaRPr>
                    </a:p>
                  </a:txBody>
                  <a:tcPr marL="36752" marR="36752"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r>
            </a:tbl>
          </a:graphicData>
        </a:graphic>
      </p:graphicFrame>
    </p:spTree>
    <p:extLst>
      <p:ext uri="{BB962C8B-B14F-4D97-AF65-F5344CB8AC3E}">
        <p14:creationId xmlns:p14="http://schemas.microsoft.com/office/powerpoint/2010/main" val="420979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18615" y="1415890"/>
            <a:ext cx="8168185" cy="368622"/>
          </a:xfrm>
        </p:spPr>
        <p:txBody>
          <a:bodyPr>
            <a:normAutofit fontScale="92500" lnSpcReduction="10000"/>
          </a:bodyPr>
          <a:lstStyle/>
          <a:p>
            <a:r>
              <a:rPr lang="nb-NO" dirty="0" smtClean="0"/>
              <a:t>Regelpunkter med mindre endringer</a:t>
            </a:r>
            <a:endParaRPr lang="nb-NO" dirty="0"/>
          </a:p>
        </p:txBody>
      </p:sp>
      <p:sp>
        <p:nvSpPr>
          <p:cNvPr id="3" name="Plassholder for tekst 2"/>
          <p:cNvSpPr>
            <a:spLocks noGrp="1"/>
          </p:cNvSpPr>
          <p:nvPr>
            <p:ph type="body" sz="quarter" idx="10"/>
          </p:nvPr>
        </p:nvSpPr>
        <p:spPr>
          <a:xfrm>
            <a:off x="525440" y="5506506"/>
            <a:ext cx="6530452" cy="757816"/>
          </a:xfrm>
        </p:spPr>
        <p:txBody>
          <a:bodyPr/>
          <a:lstStyle/>
          <a:p>
            <a:r>
              <a:rPr lang="nb-NO" dirty="0" smtClean="0"/>
              <a:t>Det kan være flere punkter som inneholder mindre endringer.</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2384439445"/>
              </p:ext>
            </p:extLst>
          </p:nvPr>
        </p:nvGraphicFramePr>
        <p:xfrm>
          <a:off x="525440" y="1917874"/>
          <a:ext cx="8161360" cy="3588632"/>
        </p:xfrm>
        <a:graphic>
          <a:graphicData uri="http://schemas.openxmlformats.org/drawingml/2006/table">
            <a:tbl>
              <a:tblPr firstRow="1" bandRow="1">
                <a:tableStyleId>{5C22544A-7EE6-4342-B048-85BDC9FD1C3A}</a:tableStyleId>
              </a:tblPr>
              <a:tblGrid>
                <a:gridCol w="1003109"/>
                <a:gridCol w="996287"/>
                <a:gridCol w="1009934"/>
                <a:gridCol w="928048"/>
                <a:gridCol w="1037230"/>
                <a:gridCol w="1091821"/>
                <a:gridCol w="1098645"/>
                <a:gridCol w="996286"/>
              </a:tblGrid>
              <a:tr h="449076">
                <a:tc>
                  <a:txBody>
                    <a:bodyPr/>
                    <a:lstStyle/>
                    <a:p>
                      <a:r>
                        <a:rPr lang="nb-NO" b="0" dirty="0" smtClean="0">
                          <a:solidFill>
                            <a:schemeClr val="tx1"/>
                          </a:solidFill>
                        </a:rPr>
                        <a:t>7.4.1.2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7.4.3</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7.4.5.1.e</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7.5.4.1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7.5.8.3</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7.6.1.3.g</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7.4.1.3</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7.4.3.b</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7.4.5.2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7.5.2.1</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7.5.4.2</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7.5.8.4</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7.7.4</a:t>
                      </a:r>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7.4.1.6.e</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7.4.3.c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7.4.5.3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7.5.2.3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7.5.4.8.b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7.5.8.8</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7.4.1.7.a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7.5.3.1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7.5.4.8.d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7.4.1.7.c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7.4.4.a</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7.5.3.3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7.5.5.1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7.6.1.1.l</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7.4.1.7.d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7.4.4.b</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7.5.1.2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7.5.3.4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7.5.5.2.c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7.6.1.1.m</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7.4.2.3</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7.4.5.c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7.5.1.4</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7.5.3.5</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7.5.6.2</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7.6.1.1.n</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r h="448508">
                <a:tc>
                  <a:txBody>
                    <a:bodyPr/>
                    <a:lstStyle/>
                    <a:p>
                      <a:r>
                        <a:rPr lang="nb-NO" b="0" dirty="0" smtClean="0">
                          <a:solidFill>
                            <a:schemeClr val="tx1"/>
                          </a:solidFill>
                        </a:rPr>
                        <a:t>7.4.2.7.c</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7.4.5.1.d</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7.5.1.5</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7.5.3.6</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7.5.7.1</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r>
                        <a:rPr lang="nb-NO" b="0" dirty="0" smtClean="0">
                          <a:solidFill>
                            <a:schemeClr val="tx1"/>
                          </a:solidFill>
                        </a:rPr>
                        <a:t>7.6.1.2.i</a:t>
                      </a:r>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c>
                  <a:txBody>
                    <a:bodyPr/>
                    <a:lstStyle/>
                    <a:p>
                      <a:endParaRPr lang="nb-NO" b="0" dirty="0">
                        <a:solidFill>
                          <a:schemeClr val="tx1"/>
                        </a:solidFill>
                      </a:endParaRPr>
                    </a:p>
                  </a:txBody>
                  <a:tc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126515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Nasjonale endringer foran 2015-sesongen</a:t>
            </a:r>
            <a:endParaRPr lang="nb-NO" dirty="0"/>
          </a:p>
        </p:txBody>
      </p:sp>
      <p:sp>
        <p:nvSpPr>
          <p:cNvPr id="3" name="Plassholder for tekst 2"/>
          <p:cNvSpPr>
            <a:spLocks noGrp="1"/>
          </p:cNvSpPr>
          <p:nvPr>
            <p:ph type="body" sz="quarter" idx="10"/>
          </p:nvPr>
        </p:nvSpPr>
        <p:spPr/>
        <p:txBody>
          <a:bodyPr>
            <a:normAutofit fontScale="77500" lnSpcReduction="20000"/>
          </a:bodyPr>
          <a:lstStyle/>
          <a:p>
            <a:r>
              <a:rPr lang="nb-NO" u="sng" dirty="0" smtClean="0"/>
              <a:t>Nye </a:t>
            </a:r>
            <a:r>
              <a:rPr lang="nb-NO" u="sng" dirty="0"/>
              <a:t>øvelser:</a:t>
            </a:r>
          </a:p>
          <a:p>
            <a:r>
              <a:rPr lang="nb-NO" dirty="0" smtClean="0"/>
              <a:t>10m </a:t>
            </a:r>
            <a:r>
              <a:rPr lang="nb-NO" dirty="0"/>
              <a:t>luftrifle Air </a:t>
            </a:r>
            <a:r>
              <a:rPr lang="nb-NO" dirty="0" smtClean="0"/>
              <a:t>50/</a:t>
            </a:r>
            <a:r>
              <a:rPr lang="nb-NO" dirty="0" err="1" smtClean="0"/>
              <a:t>Mix</a:t>
            </a:r>
            <a:r>
              <a:rPr lang="nb-NO" dirty="0" smtClean="0"/>
              <a:t>: Parkonkurranse </a:t>
            </a:r>
            <a:r>
              <a:rPr lang="nb-NO" dirty="0"/>
              <a:t>med en mann og en kvinne på hvert lag. Skytterne må være fra samme klubb. Det er en felles klasse for alle, uansett </a:t>
            </a:r>
            <a:r>
              <a:rPr lang="nb-NO" dirty="0" smtClean="0"/>
              <a:t>alder. Øvelsen </a:t>
            </a:r>
            <a:r>
              <a:rPr lang="nb-NO" dirty="0"/>
              <a:t>blir også NM-øvelse</a:t>
            </a:r>
            <a:r>
              <a:rPr lang="nb-NO" dirty="0" smtClean="0"/>
              <a:t>. (Detaljer rundt denne øvelsen står åpent, i og med at ISSF kommer med nye regler i løpet av 2017.)</a:t>
            </a:r>
            <a:endParaRPr lang="nb-NO" dirty="0"/>
          </a:p>
          <a:p>
            <a:r>
              <a:rPr lang="nb-NO" dirty="0" smtClean="0"/>
              <a:t>10m </a:t>
            </a:r>
            <a:r>
              <a:rPr lang="nb-NO" dirty="0"/>
              <a:t>luftrifle </a:t>
            </a:r>
            <a:r>
              <a:rPr lang="nb-NO" dirty="0" smtClean="0"/>
              <a:t>luftsprint: 30 </a:t>
            </a:r>
            <a:r>
              <a:rPr lang="nb-NO" dirty="0"/>
              <a:t>skudd på 15 minutter på 10m </a:t>
            </a:r>
            <a:r>
              <a:rPr lang="nb-NO" dirty="0" err="1" smtClean="0"/>
              <a:t>bedriftskive</a:t>
            </a:r>
            <a:r>
              <a:rPr lang="nb-NO" dirty="0" smtClean="0"/>
              <a:t>. Det </a:t>
            </a:r>
            <a:r>
              <a:rPr lang="nb-NO" dirty="0"/>
              <a:t>skytes i ordinære aldersklasser, ikke kjønnsdelte.</a:t>
            </a:r>
          </a:p>
          <a:p>
            <a:endParaRPr lang="nb-NO" dirty="0"/>
          </a:p>
          <a:p>
            <a:r>
              <a:rPr lang="nb-NO" u="sng" dirty="0"/>
              <a:t>Endringer for 15m standardrifle (30 skudd)</a:t>
            </a:r>
          </a:p>
          <a:p>
            <a:r>
              <a:rPr lang="nb-NO" dirty="0" smtClean="0"/>
              <a:t>Det </a:t>
            </a:r>
            <a:r>
              <a:rPr lang="nb-NO" dirty="0"/>
              <a:t>skytes i ordinære aldersklasser, ikke </a:t>
            </a:r>
            <a:r>
              <a:rPr lang="nb-NO" dirty="0" smtClean="0"/>
              <a:t>kjønnsdelte. Det </a:t>
            </a:r>
            <a:r>
              <a:rPr lang="nb-NO" dirty="0"/>
              <a:t>er tatt inn noen presiseringer i beskrivelsen av tillatte våpen.</a:t>
            </a:r>
          </a:p>
          <a:p>
            <a:endParaRPr lang="nb-NO" dirty="0"/>
          </a:p>
          <a:p>
            <a:r>
              <a:rPr lang="nb-NO" u="sng" dirty="0"/>
              <a:t>Tilpasninger til </a:t>
            </a:r>
            <a:r>
              <a:rPr lang="nb-NO" u="sng" dirty="0" err="1"/>
              <a:t>ISSFs</a:t>
            </a:r>
            <a:r>
              <a:rPr lang="nb-NO" u="sng" dirty="0"/>
              <a:t> regler</a:t>
            </a:r>
          </a:p>
          <a:p>
            <a:r>
              <a:rPr lang="nb-NO" dirty="0" smtClean="0"/>
              <a:t>Unntakene </a:t>
            </a:r>
            <a:r>
              <a:rPr lang="nb-NO" dirty="0"/>
              <a:t>og overgangsordningene fra </a:t>
            </a:r>
            <a:r>
              <a:rPr lang="nb-NO" dirty="0" err="1"/>
              <a:t>ISSFs</a:t>
            </a:r>
            <a:r>
              <a:rPr lang="nb-NO" dirty="0"/>
              <a:t> utstyrsregler </a:t>
            </a:r>
            <a:r>
              <a:rPr lang="nb-NO" dirty="0" smtClean="0"/>
              <a:t>ble opphevet</a:t>
            </a:r>
            <a:r>
              <a:rPr lang="nb-NO" dirty="0"/>
              <a:t>. Ordningen med tilpasset utstyrskontroll i vanlige approberte stevner, blir videreført.</a:t>
            </a:r>
          </a:p>
          <a:p>
            <a:endParaRPr lang="nb-NO" dirty="0"/>
          </a:p>
        </p:txBody>
      </p:sp>
    </p:spTree>
    <p:extLst>
      <p:ext uri="{BB962C8B-B14F-4D97-AF65-F5344CB8AC3E}">
        <p14:creationId xmlns:p14="http://schemas.microsoft.com/office/powerpoint/2010/main" val="98789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Nasjonale endringer foran 2016-sesongen</a:t>
            </a:r>
            <a:endParaRPr lang="nb-NO" dirty="0"/>
          </a:p>
        </p:txBody>
      </p:sp>
      <p:sp>
        <p:nvSpPr>
          <p:cNvPr id="3" name="Plassholder for tekst 2"/>
          <p:cNvSpPr>
            <a:spLocks noGrp="1"/>
          </p:cNvSpPr>
          <p:nvPr>
            <p:ph type="body" sz="quarter" idx="10"/>
          </p:nvPr>
        </p:nvSpPr>
        <p:spPr/>
        <p:txBody>
          <a:bodyPr>
            <a:normAutofit fontScale="92500" lnSpcReduction="10000"/>
          </a:bodyPr>
          <a:lstStyle/>
          <a:p>
            <a:r>
              <a:rPr lang="nb-NO" u="sng" dirty="0"/>
              <a:t>Fellesreglementet og </a:t>
            </a:r>
            <a:r>
              <a:rPr lang="nb-NO" u="sng" dirty="0" smtClean="0"/>
              <a:t>riflereglementet</a:t>
            </a:r>
            <a:r>
              <a:rPr lang="nb-NO" u="sng" dirty="0"/>
              <a:t>:</a:t>
            </a:r>
            <a:br>
              <a:rPr lang="nb-NO" u="sng" dirty="0"/>
            </a:br>
            <a:r>
              <a:rPr lang="nb-NO" dirty="0"/>
              <a:t>Åpen rekrutt: Det ble gjort mindre tilpasninger i reglene om klasseinndeling, premiering og resultatlister </a:t>
            </a:r>
            <a:r>
              <a:rPr lang="nb-NO" dirty="0" err="1"/>
              <a:t>ifm</a:t>
            </a:r>
            <a:r>
              <a:rPr lang="nb-NO"/>
              <a:t>. </a:t>
            </a:r>
            <a:r>
              <a:rPr lang="nb-NO" smtClean="0"/>
              <a:t>den </a:t>
            </a:r>
            <a:r>
              <a:rPr lang="nb-NO" dirty="0"/>
              <a:t>nye klassen Åpen rekrutt i luftpistol og luftrifle, for utøvere under 11 år</a:t>
            </a:r>
            <a:r>
              <a:rPr lang="nb-NO" dirty="0" smtClean="0"/>
              <a:t>. </a:t>
            </a:r>
            <a:r>
              <a:rPr lang="nb-NO" dirty="0"/>
              <a:t>I klassen konkurrerer man etter samme regler som for U12, men det settes </a:t>
            </a:r>
            <a:r>
              <a:rPr lang="nb-NO" dirty="0" smtClean="0"/>
              <a:t>ikke </a:t>
            </a:r>
            <a:r>
              <a:rPr lang="nb-NO" dirty="0"/>
              <a:t>opp en rangert resultatliste.</a:t>
            </a:r>
          </a:p>
          <a:p>
            <a:endParaRPr lang="nb-NO" dirty="0"/>
          </a:p>
          <a:p>
            <a:r>
              <a:rPr lang="nb-NO" dirty="0"/>
              <a:t>Klassen ble innført for å unngå at NSFs klassetilbud skal komme i konflikt med NIFs barneidrettsbestemmelser.</a:t>
            </a:r>
          </a:p>
          <a:p>
            <a:endParaRPr lang="nb-NO" dirty="0"/>
          </a:p>
          <a:p>
            <a:r>
              <a:rPr lang="nb-NO" u="sng" dirty="0" err="1"/>
              <a:t>ISSFs</a:t>
            </a:r>
            <a:r>
              <a:rPr lang="nb-NO" u="sng" dirty="0"/>
              <a:t> generelle tekniske regler, pkt. 6.2.2.2:</a:t>
            </a:r>
          </a:p>
          <a:p>
            <a:r>
              <a:rPr lang="nb-NO" dirty="0"/>
              <a:t>Det nasjonale tillegget om unntak for luftvåpen fra kravet om sikkerhetsflagg, ble strøket.</a:t>
            </a:r>
          </a:p>
          <a:p>
            <a:endParaRPr lang="nb-NO" dirty="0"/>
          </a:p>
        </p:txBody>
      </p:sp>
    </p:spTree>
    <p:extLst>
      <p:ext uri="{BB962C8B-B14F-4D97-AF65-F5344CB8AC3E}">
        <p14:creationId xmlns:p14="http://schemas.microsoft.com/office/powerpoint/2010/main" val="335688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INNLEDNING</a:t>
            </a:r>
            <a:endParaRPr lang="nb-NO" dirty="0"/>
          </a:p>
        </p:txBody>
      </p:sp>
      <p:sp>
        <p:nvSpPr>
          <p:cNvPr id="7" name="Text Placeholder 6"/>
          <p:cNvSpPr>
            <a:spLocks noGrp="1"/>
          </p:cNvSpPr>
          <p:nvPr>
            <p:ph type="body" sz="quarter" idx="10"/>
          </p:nvPr>
        </p:nvSpPr>
        <p:spPr>
          <a:xfrm>
            <a:off x="1352550" y="1864030"/>
            <a:ext cx="7334250" cy="3908973"/>
          </a:xfrm>
        </p:spPr>
        <p:txBody>
          <a:bodyPr/>
          <a:lstStyle/>
          <a:p>
            <a:r>
              <a:rPr lang="nb-NO" dirty="0" smtClean="0"/>
              <a:t>Denne presentasjonen inneholder en opplisting av de regelpunktene som er endret i 2017-reglene i forhold til</a:t>
            </a:r>
            <a:br>
              <a:rPr lang="nb-NO" dirty="0" smtClean="0"/>
            </a:br>
            <a:r>
              <a:rPr lang="nb-NO" dirty="0" smtClean="0"/>
              <a:t>2013-reglene. Mindre endringer (enkeltord eller justeringer) som ikke endrer betydningen av regelpunktet er ikke omtalt, men alle punktene hvor det er slike endringer er listet opp på slutten av presentasjonen. Interesserte kan selv slå opp og lese i nytt og gammelt regelverk. NB! Regelnummeret er nødvendigvis ikke det samme i de to versjonene.</a:t>
            </a:r>
          </a:p>
          <a:p>
            <a:r>
              <a:rPr lang="nb-NO" dirty="0" smtClean="0"/>
              <a:t>De mindre endringene kan være så «ubetydelige» at det eksempelvis dreier seg om et ord eller et uttrykk som i forrige versjon var med fete typer, og i 2017 versjonen er dette skrevet med normale typer, - eller det kan være at ei setning er «ombygd», men med de samme ordene som sist.</a:t>
            </a:r>
          </a:p>
          <a:p>
            <a:endParaRPr lang="nb-NO" dirty="0"/>
          </a:p>
        </p:txBody>
      </p:sp>
    </p:spTree>
    <p:extLst>
      <p:ext uri="{BB962C8B-B14F-4D97-AF65-F5344CB8AC3E}">
        <p14:creationId xmlns:p14="http://schemas.microsoft.com/office/powerpoint/2010/main" val="3851636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a:t>Nasjonale endringer foran </a:t>
            </a:r>
            <a:r>
              <a:rPr lang="nb-NO" dirty="0" smtClean="0"/>
              <a:t>2016-sesongen (forts.)</a:t>
            </a:r>
            <a:endParaRPr lang="nb-NO" dirty="0"/>
          </a:p>
          <a:p>
            <a:endParaRPr lang="nb-NO" dirty="0"/>
          </a:p>
        </p:txBody>
      </p:sp>
      <p:sp>
        <p:nvSpPr>
          <p:cNvPr id="3" name="Plassholder for tekst 2"/>
          <p:cNvSpPr>
            <a:spLocks noGrp="1"/>
          </p:cNvSpPr>
          <p:nvPr>
            <p:ph type="body" sz="quarter" idx="10"/>
          </p:nvPr>
        </p:nvSpPr>
        <p:spPr/>
        <p:txBody>
          <a:bodyPr>
            <a:normAutofit fontScale="92500" lnSpcReduction="10000"/>
          </a:bodyPr>
          <a:lstStyle/>
          <a:p>
            <a:r>
              <a:rPr lang="nb-NO" dirty="0"/>
              <a:t>Seeding:</a:t>
            </a:r>
          </a:p>
          <a:p>
            <a:r>
              <a:rPr lang="nb-NO" dirty="0"/>
              <a:t>Det </a:t>
            </a:r>
            <a:r>
              <a:rPr lang="nb-NO" dirty="0" smtClean="0"/>
              <a:t>ble </a:t>
            </a:r>
            <a:r>
              <a:rPr lang="nb-NO" dirty="0"/>
              <a:t>satt opp nærmere beskrivelse av hvordan seedede </a:t>
            </a:r>
            <a:r>
              <a:rPr lang="nb-NO" dirty="0" smtClean="0"/>
              <a:t>skyttere </a:t>
            </a:r>
            <a:r>
              <a:rPr lang="nb-NO" dirty="0"/>
              <a:t>skal plasseres på </a:t>
            </a:r>
            <a:r>
              <a:rPr lang="nb-NO" dirty="0" smtClean="0"/>
              <a:t>standplass</a:t>
            </a:r>
            <a:r>
              <a:rPr lang="nb-NO" dirty="0"/>
              <a:t>.</a:t>
            </a:r>
          </a:p>
          <a:p>
            <a:endParaRPr lang="nb-NO" dirty="0"/>
          </a:p>
          <a:p>
            <a:r>
              <a:rPr lang="nb-NO" dirty="0" smtClean="0"/>
              <a:t>Heltall</a:t>
            </a:r>
            <a:r>
              <a:rPr lang="nb-NO" dirty="0"/>
              <a:t>: </a:t>
            </a:r>
          </a:p>
          <a:p>
            <a:r>
              <a:rPr lang="nb-NO" dirty="0"/>
              <a:t>Det </a:t>
            </a:r>
            <a:r>
              <a:rPr lang="nb-NO" dirty="0" smtClean="0"/>
              <a:t>ble </a:t>
            </a:r>
            <a:r>
              <a:rPr lang="nb-NO" dirty="0"/>
              <a:t>satt inn et punkt om resultater; </a:t>
            </a:r>
            <a:r>
              <a:rPr lang="nb-NO" dirty="0" smtClean="0"/>
              <a:t>der det </a:t>
            </a:r>
            <a:r>
              <a:rPr lang="nb-NO" dirty="0"/>
              <a:t>presiseres at det </a:t>
            </a:r>
            <a:r>
              <a:rPr lang="nb-NO" dirty="0" smtClean="0"/>
              <a:t>skal brukes heltall </a:t>
            </a:r>
            <a:r>
              <a:rPr lang="nb-NO" dirty="0"/>
              <a:t>i alle </a:t>
            </a:r>
            <a:r>
              <a:rPr lang="nb-NO" dirty="0" smtClean="0"/>
              <a:t>ungdomsklassene</a:t>
            </a:r>
            <a:r>
              <a:rPr lang="nb-NO" dirty="0"/>
              <a:t>, </a:t>
            </a:r>
            <a:r>
              <a:rPr lang="nb-NO" dirty="0" smtClean="0"/>
              <a:t>også </a:t>
            </a:r>
            <a:r>
              <a:rPr lang="nb-NO" dirty="0"/>
              <a:t>der man bruker desimaler i øvrige </a:t>
            </a:r>
            <a:r>
              <a:rPr lang="nb-NO" dirty="0" smtClean="0"/>
              <a:t>klasser.</a:t>
            </a:r>
          </a:p>
          <a:p>
            <a:endParaRPr lang="nb-NO" dirty="0"/>
          </a:p>
          <a:p>
            <a:r>
              <a:rPr lang="nb-NO" dirty="0" err="1" smtClean="0"/>
              <a:t>Skytestøtter</a:t>
            </a:r>
            <a:r>
              <a:rPr lang="nb-NO" dirty="0"/>
              <a:t>: </a:t>
            </a:r>
          </a:p>
          <a:p>
            <a:r>
              <a:rPr lang="nb-NO" dirty="0"/>
              <a:t>Det </a:t>
            </a:r>
            <a:r>
              <a:rPr lang="nb-NO" dirty="0" smtClean="0"/>
              <a:t>ble </a:t>
            </a:r>
            <a:r>
              <a:rPr lang="nb-NO" dirty="0"/>
              <a:t>satt inn et nytt pkt. 6.2 om utforming av </a:t>
            </a:r>
            <a:r>
              <a:rPr lang="nb-NO" dirty="0" err="1"/>
              <a:t>skytestøttene</a:t>
            </a:r>
            <a:endParaRPr lang="nb-NO" dirty="0"/>
          </a:p>
          <a:p>
            <a:r>
              <a:rPr lang="nb-NO" dirty="0"/>
              <a:t>for de yngste </a:t>
            </a:r>
            <a:r>
              <a:rPr lang="nb-NO" dirty="0" smtClean="0"/>
              <a:t>skytterne.</a:t>
            </a:r>
            <a:endParaRPr lang="nb-NO" dirty="0"/>
          </a:p>
        </p:txBody>
      </p:sp>
    </p:spTree>
    <p:extLst>
      <p:ext uri="{BB962C8B-B14F-4D97-AF65-F5344CB8AC3E}">
        <p14:creationId xmlns:p14="http://schemas.microsoft.com/office/powerpoint/2010/main" val="371308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INNLEDNING, forts,</a:t>
            </a:r>
            <a:endParaRPr lang="nb-NO" dirty="0"/>
          </a:p>
        </p:txBody>
      </p:sp>
      <p:sp>
        <p:nvSpPr>
          <p:cNvPr id="7" name="Text Placeholder 6"/>
          <p:cNvSpPr>
            <a:spLocks noGrp="1"/>
          </p:cNvSpPr>
          <p:nvPr>
            <p:ph type="body" sz="quarter" idx="10"/>
          </p:nvPr>
        </p:nvSpPr>
        <p:spPr>
          <a:xfrm>
            <a:off x="1352550" y="1864030"/>
            <a:ext cx="7334250" cy="4632304"/>
          </a:xfrm>
        </p:spPr>
        <p:txBody>
          <a:bodyPr/>
          <a:lstStyle/>
          <a:p>
            <a:r>
              <a:rPr lang="nb-NO" dirty="0" smtClean="0"/>
              <a:t>Noen regler er flyttet internt, eller mellom heftene, og noen er fjernet. Slike endringer er ikke særskilt markert.</a:t>
            </a:r>
          </a:p>
          <a:p>
            <a:r>
              <a:rPr lang="nb-NO" dirty="0" smtClean="0"/>
              <a:t>Endringer i nummereringen er heller ikke markert i denne oversikten.</a:t>
            </a:r>
          </a:p>
          <a:p>
            <a:endParaRPr lang="nb-NO" dirty="0"/>
          </a:p>
          <a:p>
            <a:r>
              <a:rPr lang="nb-NO" u="sng" dirty="0"/>
              <a:t>Nasjonale bestemmelser</a:t>
            </a:r>
          </a:p>
          <a:p>
            <a:r>
              <a:rPr lang="nb-NO" dirty="0"/>
              <a:t>Det har de siste par årene også blitt gjort noen endringer i de nasjonale bestemmelsene, disse er også oppsummert her.</a:t>
            </a:r>
          </a:p>
          <a:p>
            <a:endParaRPr lang="nb-NO" dirty="0" smtClean="0"/>
          </a:p>
          <a:p>
            <a:endParaRPr lang="nb-NO" dirty="0"/>
          </a:p>
        </p:txBody>
      </p:sp>
    </p:spTree>
    <p:extLst>
      <p:ext uri="{BB962C8B-B14F-4D97-AF65-F5344CB8AC3E}">
        <p14:creationId xmlns:p14="http://schemas.microsoft.com/office/powerpoint/2010/main" val="2467932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Regler for papirskiver</a:t>
            </a:r>
            <a:endParaRPr lang="nb-NO" dirty="0"/>
          </a:p>
        </p:txBody>
      </p:sp>
      <p:sp>
        <p:nvSpPr>
          <p:cNvPr id="3" name="Plassholder for tekst 2"/>
          <p:cNvSpPr>
            <a:spLocks noGrp="1"/>
          </p:cNvSpPr>
          <p:nvPr>
            <p:ph type="body" sz="quarter" idx="10"/>
          </p:nvPr>
        </p:nvSpPr>
        <p:spPr/>
        <p:txBody>
          <a:bodyPr/>
          <a:lstStyle/>
          <a:p>
            <a:r>
              <a:rPr lang="nb-NO" dirty="0" smtClean="0"/>
              <a:t>Elektroniske skiver har vært del av ISSF regler i mer enn </a:t>
            </a:r>
            <a:br>
              <a:rPr lang="nb-NO" dirty="0" smtClean="0"/>
            </a:br>
            <a:r>
              <a:rPr lang="nb-NO" dirty="0" smtClean="0"/>
              <a:t>30 år, og i 2017-reglene er alt som gjelder papirskiver og dømming av papirskiver tatt ut av regelbøkene og samlet i et eget hefte</a:t>
            </a:r>
            <a:r>
              <a:rPr lang="nb-NO" dirty="0"/>
              <a:t> </a:t>
            </a:r>
            <a:r>
              <a:rPr lang="nb-NO" dirty="0" smtClean="0"/>
              <a:t>«Regler for papirskiver».</a:t>
            </a:r>
            <a:endParaRPr lang="nb-NO" dirty="0"/>
          </a:p>
        </p:txBody>
      </p:sp>
    </p:spTree>
    <p:extLst>
      <p:ext uri="{BB962C8B-B14F-4D97-AF65-F5344CB8AC3E}">
        <p14:creationId xmlns:p14="http://schemas.microsoft.com/office/powerpoint/2010/main" val="8319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nb-NO" dirty="0" smtClean="0"/>
              <a:t>Selvstudium</a:t>
            </a:r>
            <a:endParaRPr lang="nb-NO" dirty="0"/>
          </a:p>
        </p:txBody>
      </p:sp>
      <p:sp>
        <p:nvSpPr>
          <p:cNvPr id="7" name="Text Placeholder 6"/>
          <p:cNvSpPr>
            <a:spLocks noGrp="1"/>
          </p:cNvSpPr>
          <p:nvPr>
            <p:ph type="body" sz="quarter" idx="10"/>
          </p:nvPr>
        </p:nvSpPr>
        <p:spPr>
          <a:xfrm>
            <a:off x="1352550" y="1864030"/>
            <a:ext cx="7334250" cy="4482179"/>
          </a:xfrm>
        </p:spPr>
        <p:txBody>
          <a:bodyPr/>
          <a:lstStyle/>
          <a:p>
            <a:r>
              <a:rPr lang="nb-NO" dirty="0"/>
              <a:t>P</a:t>
            </a:r>
            <a:r>
              <a:rPr lang="nb-NO" dirty="0" smtClean="0"/>
              <a:t>resentasjonen kan benyttes av dommere og andre interesserte som selvstudium for å oppdatere seg på regel-verket. Det er </a:t>
            </a:r>
            <a:r>
              <a:rPr lang="nb-NO" dirty="0"/>
              <a:t>en fordel at flere </a:t>
            </a:r>
            <a:r>
              <a:rPr lang="nb-NO" dirty="0" smtClean="0"/>
              <a:t>gjennomgår dette sammen, eksempelvis alle dommerne i en klubb eller i et område.</a:t>
            </a:r>
          </a:p>
          <a:p>
            <a:endParaRPr lang="nb-NO" dirty="0" smtClean="0"/>
          </a:p>
          <a:p>
            <a:endParaRPr lang="nb-NO" dirty="0"/>
          </a:p>
        </p:txBody>
      </p:sp>
    </p:spTree>
    <p:extLst>
      <p:ext uri="{BB962C8B-B14F-4D97-AF65-F5344CB8AC3E}">
        <p14:creationId xmlns:p14="http://schemas.microsoft.com/office/powerpoint/2010/main" val="403963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352718" y="1320356"/>
            <a:ext cx="7334082" cy="453853"/>
          </a:xfrm>
        </p:spPr>
        <p:txBody>
          <a:bodyPr>
            <a:normAutofit/>
          </a:bodyPr>
          <a:lstStyle/>
          <a:p>
            <a:r>
              <a:rPr lang="nb-NO" sz="2000" dirty="0"/>
              <a:t>7</a:t>
            </a:r>
            <a:r>
              <a:rPr lang="nb-NO" sz="2000" dirty="0" smtClean="0"/>
              <a:t>.4 Rifler og ammunisjon</a:t>
            </a:r>
          </a:p>
        </p:txBody>
      </p:sp>
      <p:sp>
        <p:nvSpPr>
          <p:cNvPr id="3" name="Plassholder for tekst 2"/>
          <p:cNvSpPr>
            <a:spLocks noGrp="1"/>
          </p:cNvSpPr>
          <p:nvPr>
            <p:ph type="body" sz="quarter" idx="10"/>
          </p:nvPr>
        </p:nvSpPr>
        <p:spPr>
          <a:xfrm>
            <a:off x="1352718" y="1774210"/>
            <a:ext cx="7334250" cy="3916908"/>
          </a:xfrm>
        </p:spPr>
        <p:txBody>
          <a:bodyPr>
            <a:normAutofit/>
          </a:bodyPr>
          <a:lstStyle/>
          <a:p>
            <a:pPr marL="285750" indent="-285750" defTabSz="1433513">
              <a:buFont typeface="Arial" panose="020B0604020202020204" pitchFamily="34" charset="0"/>
              <a:buChar char="•"/>
            </a:pPr>
            <a:r>
              <a:rPr lang="nb-NO" dirty="0" smtClean="0"/>
              <a:t>7.4.1.6.a</a:t>
            </a:r>
            <a:r>
              <a:rPr lang="nb-NO" dirty="0"/>
              <a:t>	For- og baksiktet kan ha lyse eller fargetonede </a:t>
            </a:r>
            <a:r>
              <a:rPr lang="nb-NO" dirty="0" smtClean="0"/>
              <a:t>	linser </a:t>
            </a:r>
            <a:r>
              <a:rPr lang="nb-NO" dirty="0"/>
              <a:t>eller </a:t>
            </a:r>
            <a:r>
              <a:rPr lang="nb-NO" dirty="0" smtClean="0"/>
              <a:t>et polariserende </a:t>
            </a:r>
            <a:r>
              <a:rPr lang="nb-NO" dirty="0"/>
              <a:t>filter, men ikke et </a:t>
            </a:r>
            <a:r>
              <a:rPr lang="nb-NO" dirty="0" smtClean="0"/>
              <a:t>	system </a:t>
            </a:r>
            <a:r>
              <a:rPr lang="nb-NO" dirty="0"/>
              <a:t>av </a:t>
            </a:r>
            <a:r>
              <a:rPr lang="nb-NO" dirty="0" smtClean="0"/>
              <a:t>linser.</a:t>
            </a:r>
          </a:p>
          <a:p>
            <a:pPr marL="285750" indent="-285750" defTabSz="1433513">
              <a:buFont typeface="Arial" panose="020B0604020202020204" pitchFamily="34" charset="0"/>
              <a:buChar char="•"/>
            </a:pPr>
            <a:r>
              <a:rPr lang="nb-NO" dirty="0"/>
              <a:t>7.4.1.6.b	Systemer som forsterker lyset, optiske sikter, </a:t>
            </a:r>
            <a:r>
              <a:rPr lang="nb-NO" dirty="0" smtClean="0"/>
              <a:t>	optiske systemer eller </a:t>
            </a:r>
            <a:r>
              <a:rPr lang="nb-NO" dirty="0"/>
              <a:t>kikkert kan ikke </a:t>
            </a:r>
            <a:r>
              <a:rPr lang="nb-NO" dirty="0" smtClean="0"/>
              <a:t>	monteres </a:t>
            </a:r>
            <a:r>
              <a:rPr lang="nb-NO" dirty="0"/>
              <a:t>på </a:t>
            </a:r>
            <a:r>
              <a:rPr lang="nb-NO" dirty="0" smtClean="0"/>
              <a:t>riflen.</a:t>
            </a:r>
          </a:p>
          <a:p>
            <a:pPr marL="285750" indent="-285750" defTabSz="1433513">
              <a:buFont typeface="Arial" panose="020B0604020202020204" pitchFamily="34" charset="0"/>
              <a:buChar char="•"/>
            </a:pPr>
            <a:r>
              <a:rPr lang="nb-NO" dirty="0"/>
              <a:t>7.4.1.6.c	En enkel, korrigerende linse kan monteres, men </a:t>
            </a:r>
            <a:r>
              <a:rPr lang="nb-NO" dirty="0" smtClean="0"/>
              <a:t>	kun på baksiktet</a:t>
            </a:r>
            <a:r>
              <a:rPr lang="nb-NO" dirty="0"/>
              <a:t>. Skytteren kan bruke </a:t>
            </a:r>
            <a:r>
              <a:rPr lang="nb-NO" dirty="0" smtClean="0"/>
              <a:t>	korrigerende </a:t>
            </a:r>
            <a:r>
              <a:rPr lang="nb-NO" dirty="0"/>
              <a:t>eller </a:t>
            </a:r>
            <a:r>
              <a:rPr lang="nb-NO" dirty="0" smtClean="0"/>
              <a:t>fargetonede linser.</a:t>
            </a:r>
          </a:p>
          <a:p>
            <a:pPr defTabSz="1433513"/>
            <a:endParaRPr lang="nb-NO" dirty="0" smtClean="0"/>
          </a:p>
          <a:p>
            <a:pPr marL="285750" indent="-285750" defTabSz="1433513">
              <a:buFont typeface="Arial" panose="020B0604020202020204" pitchFamily="34" charset="0"/>
              <a:buChar char="•"/>
            </a:pPr>
            <a:endParaRPr lang="nb-NO" dirty="0" smtClean="0"/>
          </a:p>
        </p:txBody>
      </p:sp>
    </p:spTree>
    <p:extLst>
      <p:ext uri="{BB962C8B-B14F-4D97-AF65-F5344CB8AC3E}">
        <p14:creationId xmlns:p14="http://schemas.microsoft.com/office/powerpoint/2010/main" val="398478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67955" y="1823086"/>
            <a:ext cx="7450088" cy="4550417"/>
          </a:xfrm>
        </p:spPr>
        <p:txBody>
          <a:bodyPr>
            <a:normAutofit/>
          </a:bodyPr>
          <a:lstStyle/>
          <a:p>
            <a:pPr marL="285750" indent="-285750" defTabSz="1433513">
              <a:buFont typeface="Arial" panose="020B0604020202020204" pitchFamily="34" charset="0"/>
              <a:buChar char="•"/>
            </a:pPr>
            <a:r>
              <a:rPr lang="nb-NO" dirty="0"/>
              <a:t>7.4.2.1	Kolbekappen kan være justerbar opp og ned. Den </a:t>
            </a:r>
            <a:r>
              <a:rPr lang="nb-NO" dirty="0" smtClean="0"/>
              <a:t>	kan </a:t>
            </a:r>
            <a:r>
              <a:rPr lang="nb-NO" dirty="0"/>
              <a:t>forskyves </a:t>
            </a:r>
            <a:r>
              <a:rPr lang="nb-NO" dirty="0" smtClean="0"/>
              <a:t>til høyre </a:t>
            </a:r>
            <a:r>
              <a:rPr lang="nb-NO" dirty="0"/>
              <a:t>eller venstre, parallelt </a:t>
            </a:r>
            <a:r>
              <a:rPr lang="nb-NO" dirty="0" smtClean="0"/>
              <a:t>	med </a:t>
            </a:r>
            <a:r>
              <a:rPr lang="nb-NO" dirty="0" err="1"/>
              <a:t>bakskjeftet</a:t>
            </a:r>
            <a:r>
              <a:rPr lang="nb-NO" dirty="0"/>
              <a:t>, ELLER vris om </a:t>
            </a:r>
            <a:r>
              <a:rPr lang="nb-NO" dirty="0" smtClean="0"/>
              <a:t>sin vertikale 	akse</a:t>
            </a:r>
            <a:r>
              <a:rPr lang="nb-NO" dirty="0"/>
              <a:t>. Brukes en flerdelt kolbekappe, skal alle </a:t>
            </a:r>
            <a:r>
              <a:rPr lang="nb-NO" dirty="0" smtClean="0"/>
              <a:t>	delene forskyves </a:t>
            </a:r>
            <a:r>
              <a:rPr lang="nb-NO" dirty="0"/>
              <a:t>eller vris i samme retning fra </a:t>
            </a:r>
            <a:r>
              <a:rPr lang="nb-NO" dirty="0" smtClean="0"/>
              <a:t>	sentrum </a:t>
            </a:r>
            <a:r>
              <a:rPr lang="nb-NO" dirty="0"/>
              <a:t>av </a:t>
            </a:r>
            <a:r>
              <a:rPr lang="nb-NO" dirty="0" err="1" smtClean="0"/>
              <a:t>bakskjeftet</a:t>
            </a:r>
            <a:r>
              <a:rPr lang="nb-NO" dirty="0" smtClean="0"/>
              <a:t>. Ingen </a:t>
            </a:r>
            <a:r>
              <a:rPr lang="nb-NO" dirty="0"/>
              <a:t>del av kolbekappen </a:t>
            </a:r>
            <a:r>
              <a:rPr lang="nb-NO" dirty="0" smtClean="0"/>
              <a:t>	(</a:t>
            </a:r>
            <a:r>
              <a:rPr lang="nb-NO" dirty="0"/>
              <a:t>ytterkanter), kan være lenger </a:t>
            </a:r>
            <a:r>
              <a:rPr lang="nb-NO" dirty="0" smtClean="0"/>
              <a:t>enn 30 </a:t>
            </a:r>
            <a:r>
              <a:rPr lang="nb-NO" dirty="0"/>
              <a:t>mm fra </a:t>
            </a:r>
            <a:r>
              <a:rPr lang="nb-NO" dirty="0" smtClean="0"/>
              <a:t>	</a:t>
            </a:r>
            <a:r>
              <a:rPr lang="nb-NO" dirty="0" err="1" smtClean="0"/>
              <a:t>bakskjeftets</a:t>
            </a:r>
            <a:r>
              <a:rPr lang="nb-NO" dirty="0" smtClean="0"/>
              <a:t> </a:t>
            </a:r>
            <a:r>
              <a:rPr lang="nb-NO" dirty="0" err="1"/>
              <a:t>senterlinje</a:t>
            </a:r>
            <a:r>
              <a:rPr lang="nb-NO" dirty="0"/>
              <a:t>. </a:t>
            </a:r>
            <a:r>
              <a:rPr lang="nb-NO" dirty="0" err="1"/>
              <a:t>Bakskjeftets</a:t>
            </a:r>
            <a:r>
              <a:rPr lang="nb-NO" dirty="0"/>
              <a:t> </a:t>
            </a:r>
            <a:r>
              <a:rPr lang="nb-NO" dirty="0" err="1"/>
              <a:t>senterlinje</a:t>
            </a:r>
            <a:r>
              <a:rPr lang="nb-NO" dirty="0"/>
              <a:t> </a:t>
            </a:r>
            <a:r>
              <a:rPr lang="nb-NO" dirty="0" smtClean="0"/>
              <a:t>	er en vertikal </a:t>
            </a:r>
            <a:r>
              <a:rPr lang="nb-NO" dirty="0"/>
              <a:t>linje som står vinkelrett på løpets </a:t>
            </a:r>
            <a:r>
              <a:rPr lang="nb-NO" dirty="0" smtClean="0"/>
              <a:t>	</a:t>
            </a:r>
            <a:r>
              <a:rPr lang="nb-NO" dirty="0" err="1" smtClean="0"/>
              <a:t>senterlinje</a:t>
            </a:r>
            <a:r>
              <a:rPr lang="nb-NO" dirty="0" smtClean="0"/>
              <a:t>.</a:t>
            </a:r>
          </a:p>
          <a:p>
            <a:pPr defTabSz="1433513"/>
            <a:r>
              <a:rPr lang="nb-NO" dirty="0"/>
              <a:t>	</a:t>
            </a:r>
            <a:r>
              <a:rPr lang="nb-NO" dirty="0" smtClean="0"/>
              <a:t>Ny figur, se neste bilde.</a:t>
            </a:r>
          </a:p>
        </p:txBody>
      </p:sp>
      <p:sp>
        <p:nvSpPr>
          <p:cNvPr id="4" name="Plassholder for innhold 3"/>
          <p:cNvSpPr>
            <a:spLocks noGrp="1"/>
          </p:cNvSpPr>
          <p:nvPr>
            <p:ph idx="1"/>
          </p:nvPr>
        </p:nvSpPr>
        <p:spPr>
          <a:xfrm>
            <a:off x="1352718" y="1415889"/>
            <a:ext cx="7334082" cy="407197"/>
          </a:xfrm>
        </p:spPr>
        <p:txBody>
          <a:bodyPr>
            <a:noAutofit/>
          </a:bodyPr>
          <a:lstStyle/>
          <a:p>
            <a:pPr lvl="0"/>
            <a:r>
              <a:rPr lang="nb-NO" sz="2000" dirty="0"/>
              <a:t>7.4 Rifler og </a:t>
            </a:r>
            <a:r>
              <a:rPr lang="nb-NO" sz="2000" dirty="0" smtClean="0"/>
              <a:t>ammunisjon</a:t>
            </a:r>
            <a:endParaRPr lang="nb-NO" sz="2000" dirty="0"/>
          </a:p>
        </p:txBody>
      </p:sp>
    </p:spTree>
    <p:extLst>
      <p:ext uri="{BB962C8B-B14F-4D97-AF65-F5344CB8AC3E}">
        <p14:creationId xmlns:p14="http://schemas.microsoft.com/office/powerpoint/2010/main" val="232184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2251881" y="1523679"/>
            <a:ext cx="4589564" cy="4972654"/>
          </a:xfrm>
          <a:prstGeom prst="rect">
            <a:avLst/>
          </a:prstGeom>
        </p:spPr>
      </p:pic>
      <p:sp>
        <p:nvSpPr>
          <p:cNvPr id="3" name="Plassholder for tekst 2"/>
          <p:cNvSpPr>
            <a:spLocks noGrp="1"/>
          </p:cNvSpPr>
          <p:nvPr>
            <p:ph type="body" sz="quarter" idx="10"/>
          </p:nvPr>
        </p:nvSpPr>
        <p:spPr>
          <a:xfrm>
            <a:off x="1352718" y="1945916"/>
            <a:ext cx="7450088" cy="4550417"/>
          </a:xfrm>
        </p:spPr>
        <p:txBody>
          <a:bodyPr>
            <a:normAutofit/>
          </a:bodyPr>
          <a:lstStyle/>
          <a:p>
            <a:pPr marL="285750" indent="-285750" defTabSz="1433513">
              <a:buFont typeface="Arial" panose="020B0604020202020204" pitchFamily="34" charset="0"/>
              <a:buChar char="•"/>
            </a:pPr>
            <a:r>
              <a:rPr lang="nb-NO" dirty="0"/>
              <a:t>7.4.2.1	</a:t>
            </a:r>
            <a:endParaRPr lang="nb-NO" dirty="0" smtClean="0"/>
          </a:p>
        </p:txBody>
      </p:sp>
      <p:sp>
        <p:nvSpPr>
          <p:cNvPr id="4" name="Plassholder for innhold 3"/>
          <p:cNvSpPr>
            <a:spLocks noGrp="1"/>
          </p:cNvSpPr>
          <p:nvPr>
            <p:ph idx="1"/>
          </p:nvPr>
        </p:nvSpPr>
        <p:spPr>
          <a:xfrm>
            <a:off x="1352718" y="1415889"/>
            <a:ext cx="7334082" cy="407197"/>
          </a:xfrm>
        </p:spPr>
        <p:txBody>
          <a:bodyPr>
            <a:noAutofit/>
          </a:bodyPr>
          <a:lstStyle/>
          <a:p>
            <a:pPr lvl="0"/>
            <a:r>
              <a:rPr lang="nb-NO" sz="2000" dirty="0"/>
              <a:t>7.4 Rifler og </a:t>
            </a:r>
            <a:r>
              <a:rPr lang="nb-NO" sz="2000" dirty="0" smtClean="0"/>
              <a:t>ammunisjon</a:t>
            </a:r>
            <a:endParaRPr lang="nb-NO" sz="2000" dirty="0"/>
          </a:p>
        </p:txBody>
      </p:sp>
      <p:sp>
        <p:nvSpPr>
          <p:cNvPr id="10" name="Manuell behandling 9"/>
          <p:cNvSpPr/>
          <p:nvPr/>
        </p:nvSpPr>
        <p:spPr>
          <a:xfrm>
            <a:off x="3557588" y="1865948"/>
            <a:ext cx="571500" cy="543877"/>
          </a:xfrm>
          <a:prstGeom prst="flowChartManualOperation">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endParaRPr lang="nb-NO" sz="700" dirty="0"/>
          </a:p>
        </p:txBody>
      </p:sp>
      <p:sp>
        <p:nvSpPr>
          <p:cNvPr id="12" name="TekstSylinder 11"/>
          <p:cNvSpPr txBox="1"/>
          <p:nvPr/>
        </p:nvSpPr>
        <p:spPr>
          <a:xfrm>
            <a:off x="3541947" y="1903054"/>
            <a:ext cx="602782" cy="369332"/>
          </a:xfrm>
          <a:prstGeom prst="rect">
            <a:avLst/>
          </a:prstGeom>
          <a:noFill/>
        </p:spPr>
        <p:txBody>
          <a:bodyPr wrap="square" rtlCol="0">
            <a:spAutoFit/>
          </a:bodyPr>
          <a:lstStyle/>
          <a:p>
            <a:pPr algn="ctr"/>
            <a:r>
              <a:rPr lang="nb-NO" sz="900" dirty="0" smtClean="0">
                <a:solidFill>
                  <a:schemeClr val="bg1"/>
                </a:solidFill>
              </a:rPr>
              <a:t>Stokkens senter</a:t>
            </a:r>
            <a:endParaRPr lang="nb-NO" sz="900" dirty="0">
              <a:solidFill>
                <a:schemeClr val="bg1"/>
              </a:solidFill>
            </a:endParaRPr>
          </a:p>
        </p:txBody>
      </p:sp>
    </p:spTree>
    <p:extLst>
      <p:ext uri="{BB962C8B-B14F-4D97-AF65-F5344CB8AC3E}">
        <p14:creationId xmlns:p14="http://schemas.microsoft.com/office/powerpoint/2010/main" val="58201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a:xfrm>
            <a:off x="1352718" y="1823087"/>
            <a:ext cx="7450088" cy="4768782"/>
          </a:xfrm>
        </p:spPr>
        <p:txBody>
          <a:bodyPr>
            <a:normAutofit/>
          </a:bodyPr>
          <a:lstStyle/>
          <a:p>
            <a:pPr marL="285750" indent="-285750" defTabSz="1609725">
              <a:buFont typeface="Arial" panose="020B0604020202020204" pitchFamily="34" charset="0"/>
              <a:buChar char="•"/>
            </a:pPr>
            <a:r>
              <a:rPr lang="nb-NO" dirty="0"/>
              <a:t>7.4.2.2	Pistolgrepet, kinnstykket eller </a:t>
            </a:r>
            <a:r>
              <a:rPr lang="nb-NO" dirty="0" err="1"/>
              <a:t>forskjeftet</a:t>
            </a:r>
            <a:r>
              <a:rPr lang="nb-NO" dirty="0"/>
              <a:t> kan </a:t>
            </a:r>
            <a:r>
              <a:rPr lang="nb-NO" dirty="0" smtClean="0"/>
              <a:t>	ikke være </a:t>
            </a:r>
            <a:r>
              <a:rPr lang="nb-NO" dirty="0"/>
              <a:t>anatomisk formet</a:t>
            </a:r>
            <a:r>
              <a:rPr lang="nb-NO" dirty="0" smtClean="0"/>
              <a:t>.</a:t>
            </a:r>
          </a:p>
          <a:p>
            <a:pPr marL="285750" indent="-285750" defTabSz="1609725">
              <a:buFont typeface="Arial" panose="020B0604020202020204" pitchFamily="34" charset="0"/>
              <a:buChar char="•"/>
            </a:pPr>
            <a:r>
              <a:rPr lang="nb-NO" dirty="0"/>
              <a:t>7.4.2.4	Laveste punkt på </a:t>
            </a:r>
            <a:r>
              <a:rPr lang="nb-NO" dirty="0" err="1"/>
              <a:t>bakskjeftet</a:t>
            </a:r>
            <a:r>
              <a:rPr lang="nb-NO" dirty="0"/>
              <a:t>, </a:t>
            </a:r>
            <a:r>
              <a:rPr lang="nb-NO" dirty="0" smtClean="0"/>
              <a:t>mellom 	pistolgrepet </a:t>
            </a:r>
            <a:r>
              <a:rPr lang="nb-NO" dirty="0"/>
              <a:t>og </a:t>
            </a:r>
            <a:r>
              <a:rPr lang="nb-NO" dirty="0" smtClean="0"/>
              <a:t>kolbekappen, må </a:t>
            </a:r>
            <a:r>
              <a:rPr lang="nb-NO" dirty="0"/>
              <a:t>ikke være mer </a:t>
            </a:r>
            <a:r>
              <a:rPr lang="nb-NO" dirty="0" smtClean="0"/>
              <a:t>	enn </a:t>
            </a:r>
            <a:r>
              <a:rPr lang="nb-NO" dirty="0"/>
              <a:t>140 mm under løpets </a:t>
            </a:r>
            <a:r>
              <a:rPr lang="nb-NO" dirty="0" err="1"/>
              <a:t>senterlinje</a:t>
            </a:r>
            <a:r>
              <a:rPr lang="nb-NO" dirty="0"/>
              <a:t>. </a:t>
            </a:r>
            <a:r>
              <a:rPr lang="nb-NO" dirty="0" smtClean="0"/>
              <a:t>Denne 	begrensningen </a:t>
            </a:r>
            <a:r>
              <a:rPr lang="nb-NO" dirty="0"/>
              <a:t>gjelder ikke for rifler med </a:t>
            </a:r>
            <a:r>
              <a:rPr lang="nb-NO" dirty="0" smtClean="0"/>
              <a:t>	skjefter </a:t>
            </a:r>
            <a:r>
              <a:rPr lang="nb-NO" dirty="0"/>
              <a:t>laget av tre</a:t>
            </a:r>
            <a:r>
              <a:rPr lang="nb-NO" dirty="0" smtClean="0"/>
              <a:t>.</a:t>
            </a:r>
          </a:p>
          <a:p>
            <a:pPr marL="285750" indent="-285750" defTabSz="1609725">
              <a:buFont typeface="Arial" panose="020B0604020202020204" pitchFamily="34" charset="0"/>
              <a:buChar char="•"/>
            </a:pPr>
            <a:r>
              <a:rPr lang="nb-NO" dirty="0" smtClean="0"/>
              <a:t>7.4.2.5</a:t>
            </a:r>
            <a:r>
              <a:rPr lang="nb-NO" dirty="0"/>
              <a:t>	Laveste punkt på </a:t>
            </a:r>
            <a:r>
              <a:rPr lang="nb-NO" dirty="0" err="1"/>
              <a:t>forskjeftet</a:t>
            </a:r>
            <a:r>
              <a:rPr lang="nb-NO" dirty="0"/>
              <a:t> skal ikke være </a:t>
            </a:r>
            <a:r>
              <a:rPr lang="nb-NO" dirty="0" smtClean="0"/>
              <a:t>	lenger </a:t>
            </a:r>
            <a:r>
              <a:rPr lang="nb-NO" dirty="0"/>
              <a:t>enn 120 </a:t>
            </a:r>
            <a:r>
              <a:rPr lang="nb-NO" dirty="0" smtClean="0"/>
              <a:t>mm under </a:t>
            </a:r>
            <a:r>
              <a:rPr lang="nb-NO" dirty="0"/>
              <a:t>løpets </a:t>
            </a:r>
            <a:r>
              <a:rPr lang="nb-NO" dirty="0" err="1"/>
              <a:t>senterlinje</a:t>
            </a:r>
            <a:r>
              <a:rPr lang="nb-NO" dirty="0" smtClean="0"/>
              <a:t>.</a:t>
            </a:r>
          </a:p>
          <a:p>
            <a:pPr marL="285750" indent="-285750" defTabSz="1609725">
              <a:buFont typeface="Arial" panose="020B0604020202020204" pitchFamily="34" charset="0"/>
              <a:buChar char="•"/>
            </a:pPr>
            <a:r>
              <a:rPr lang="nb-NO" dirty="0"/>
              <a:t>7.4.2.6	Materiale som gir forbedret grep skal ikke </a:t>
            </a:r>
            <a:r>
              <a:rPr lang="nb-NO" dirty="0" smtClean="0"/>
              <a:t>	påføres </a:t>
            </a:r>
            <a:r>
              <a:rPr lang="nb-NO" dirty="0" err="1" smtClean="0"/>
              <a:t>forskjefte</a:t>
            </a:r>
            <a:r>
              <a:rPr lang="nb-NO" dirty="0" smtClean="0"/>
              <a:t>, pistolgrep</a:t>
            </a:r>
            <a:r>
              <a:rPr lang="nb-NO" dirty="0"/>
              <a:t>, kolbekappe eller </a:t>
            </a:r>
            <a:r>
              <a:rPr lang="nb-NO" dirty="0" smtClean="0"/>
              <a:t>	nedre </a:t>
            </a:r>
            <a:r>
              <a:rPr lang="nb-NO" dirty="0"/>
              <a:t>del av skjeftet</a:t>
            </a:r>
            <a:r>
              <a:rPr lang="nb-NO" dirty="0" smtClean="0"/>
              <a:t>.</a:t>
            </a:r>
          </a:p>
          <a:p>
            <a:pPr marL="285750" indent="-285750" defTabSz="1609725">
              <a:buFont typeface="Arial" panose="020B0604020202020204" pitchFamily="34" charset="0"/>
              <a:buChar char="•"/>
            </a:pPr>
            <a:r>
              <a:rPr lang="nb-NO" dirty="0"/>
              <a:t>7.4.2.7.b	Andre gjenstander eller vekter, som peker </a:t>
            </a:r>
            <a:r>
              <a:rPr lang="nb-NO" dirty="0" smtClean="0"/>
              <a:t>	nedover </a:t>
            </a:r>
            <a:r>
              <a:rPr lang="nb-NO" dirty="0"/>
              <a:t>eller </a:t>
            </a:r>
            <a:r>
              <a:rPr lang="nb-NO" dirty="0" smtClean="0"/>
              <a:t>utover fra </a:t>
            </a:r>
            <a:br>
              <a:rPr lang="nb-NO" dirty="0" smtClean="0"/>
            </a:br>
            <a:r>
              <a:rPr lang="nb-NO" dirty="0" smtClean="0"/>
              <a:t>	kolbekappen</a:t>
            </a:r>
            <a:r>
              <a:rPr lang="nb-NO" dirty="0"/>
              <a:t>, er </a:t>
            </a:r>
            <a:r>
              <a:rPr lang="nb-NO" dirty="0" smtClean="0"/>
              <a:t>forbudt.</a:t>
            </a:r>
            <a:r>
              <a:rPr lang="nb-NO" dirty="0"/>
              <a:t>	</a:t>
            </a:r>
            <a:endParaRPr lang="nb-NO" dirty="0" smtClean="0"/>
          </a:p>
        </p:txBody>
      </p:sp>
      <p:sp>
        <p:nvSpPr>
          <p:cNvPr id="5" name="Plassholder for innhold 3"/>
          <p:cNvSpPr>
            <a:spLocks noGrp="1"/>
          </p:cNvSpPr>
          <p:nvPr>
            <p:ph idx="1"/>
          </p:nvPr>
        </p:nvSpPr>
        <p:spPr/>
        <p:txBody>
          <a:bodyPr>
            <a:noAutofit/>
          </a:bodyPr>
          <a:lstStyle/>
          <a:p>
            <a:pPr lvl="0"/>
            <a:r>
              <a:rPr lang="nb-NO" sz="2000" dirty="0"/>
              <a:t>7.4 Rifler og </a:t>
            </a:r>
            <a:r>
              <a:rPr lang="nb-NO" sz="2000" dirty="0" smtClean="0"/>
              <a:t>ammunisjon</a:t>
            </a:r>
            <a:endParaRPr lang="nb-NO" sz="2000" dirty="0"/>
          </a:p>
        </p:txBody>
      </p:sp>
    </p:spTree>
    <p:extLst>
      <p:ext uri="{BB962C8B-B14F-4D97-AF65-F5344CB8AC3E}">
        <p14:creationId xmlns:p14="http://schemas.microsoft.com/office/powerpoint/2010/main" val="194547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3121</TotalTime>
  <Words>707</Words>
  <Application>Microsoft Office PowerPoint</Application>
  <PresentationFormat>Skjermfremvisning (4:3)</PresentationFormat>
  <Paragraphs>197</Paragraphs>
  <Slides>20</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20</vt:i4>
      </vt:variant>
    </vt:vector>
  </HeadingPairs>
  <TitlesOfParts>
    <vt:vector size="26" baseType="lpstr">
      <vt:lpstr>Arial</vt:lpstr>
      <vt:lpstr>Calibri</vt:lpstr>
      <vt:lpstr>Georgia</vt:lpstr>
      <vt:lpstr>Helvetica</vt:lpstr>
      <vt:lpstr>Times New Roman</vt:lpstr>
      <vt:lpstr>Office Theme</vt:lpstr>
      <vt:lpstr>NYHETER I ISSFs og NSFs RIFLEREGLER 2017</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WeWorkAllDay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Claes Holmberg</dc:creator>
  <cp:lastModifiedBy>Rønning, Dag</cp:lastModifiedBy>
  <cp:revision>197</cp:revision>
  <dcterms:created xsi:type="dcterms:W3CDTF">2012-05-28T20:44:16Z</dcterms:created>
  <dcterms:modified xsi:type="dcterms:W3CDTF">2017-05-11T22:10:57Z</dcterms:modified>
</cp:coreProperties>
</file>