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6" r:id="rId3"/>
    <p:sldId id="275" r:id="rId4"/>
    <p:sldId id="259" r:id="rId5"/>
    <p:sldId id="272" r:id="rId6"/>
    <p:sldId id="261" r:id="rId7"/>
    <p:sldId id="262" r:id="rId8"/>
    <p:sldId id="264" r:id="rId9"/>
    <p:sldId id="265" r:id="rId10"/>
    <p:sldId id="266" r:id="rId11"/>
    <p:sldId id="267" r:id="rId12"/>
    <p:sldId id="268" r:id="rId13"/>
    <p:sldId id="269" r:id="rId14"/>
    <p:sldId id="270" r:id="rId15"/>
    <p:sldId id="273" r:id="rId16"/>
    <p:sldId id="274" r:id="rId17"/>
    <p:sldId id="276" r:id="rId18"/>
    <p:sldId id="277" r:id="rId19"/>
    <p:sldId id="278" r:id="rId20"/>
    <p:sldId id="279" r:id="rId21"/>
    <p:sldId id="280" r:id="rId22"/>
    <p:sldId id="281" r:id="rId23"/>
    <p:sldId id="282" r:id="rId24"/>
    <p:sldId id="284" r:id="rId25"/>
    <p:sldId id="285" r:id="rId26"/>
    <p:sldId id="286" r:id="rId27"/>
    <p:sldId id="287" r:id="rId28"/>
    <p:sldId id="288" r:id="rId29"/>
    <p:sldId id="260" r:id="rId30"/>
    <p:sldId id="271" r:id="rId31"/>
    <p:sldId id="283"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2A6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9" d="100"/>
          <a:sy n="89" d="100"/>
        </p:scale>
        <p:origin x="1282"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228431"/>
            <a:ext cx="9144000" cy="1143000"/>
          </a:xfrm>
        </p:spPr>
        <p:txBody>
          <a:bodyPr>
            <a:normAutofit/>
          </a:bodyPr>
          <a:lstStyle>
            <a:lvl1pPr>
              <a:defRPr sz="2800" b="1" i="0">
                <a:solidFill>
                  <a:srgbClr val="4E2A68"/>
                </a:solidFill>
                <a:latin typeface="Helvetica"/>
                <a:cs typeface="Helvetica"/>
              </a:defRPr>
            </a:lvl1pPr>
          </a:lstStyle>
          <a:p>
            <a:r>
              <a:rPr lang="sv-SE" dirty="0" smtClean="0"/>
              <a:t>NAMN PÅ FOREDRAG</a:t>
            </a:r>
            <a:endParaRPr lang="nb-NO" dirty="0"/>
          </a:p>
        </p:txBody>
      </p:sp>
      <p:sp>
        <p:nvSpPr>
          <p:cNvPr id="8" name="Text Placeholder 7"/>
          <p:cNvSpPr>
            <a:spLocks noGrp="1"/>
          </p:cNvSpPr>
          <p:nvPr>
            <p:ph type="body" sz="quarter" idx="10" hasCustomPrompt="1"/>
          </p:nvPr>
        </p:nvSpPr>
        <p:spPr>
          <a:xfrm>
            <a:off x="0" y="3036633"/>
            <a:ext cx="9144000" cy="224698"/>
          </a:xfrm>
        </p:spPr>
        <p:txBody>
          <a:bodyPr>
            <a:normAutofit/>
          </a:bodyPr>
          <a:lstStyle>
            <a:lvl1pPr marL="0" indent="0" algn="ctr">
              <a:lnSpc>
                <a:spcPct val="80000"/>
              </a:lnSpc>
              <a:buNone/>
              <a:defRPr sz="1200" b="1" i="0">
                <a:solidFill>
                  <a:schemeClr val="tx1">
                    <a:lumMod val="75000"/>
                    <a:lumOff val="25000"/>
                  </a:schemeClr>
                </a:solidFill>
                <a:latin typeface="Georgia"/>
                <a:cs typeface="Georgia"/>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sv-SE" dirty="0" err="1" smtClean="0"/>
              <a:t>Foredragsholder</a:t>
            </a:r>
            <a:endParaRPr lang="sv-SE" dirty="0" smtClean="0"/>
          </a:p>
        </p:txBody>
      </p:sp>
      <p:sp>
        <p:nvSpPr>
          <p:cNvPr id="9" name="Text Placeholder 7"/>
          <p:cNvSpPr>
            <a:spLocks noGrp="1"/>
          </p:cNvSpPr>
          <p:nvPr>
            <p:ph type="body" sz="quarter" idx="11" hasCustomPrompt="1"/>
          </p:nvPr>
        </p:nvSpPr>
        <p:spPr>
          <a:xfrm>
            <a:off x="0" y="3241262"/>
            <a:ext cx="9144000" cy="224698"/>
          </a:xfrm>
        </p:spPr>
        <p:txBody>
          <a:bodyPr>
            <a:noAutofit/>
          </a:bodyPr>
          <a:lstStyle>
            <a:lvl1pPr marL="0" indent="0" algn="ctr">
              <a:lnSpc>
                <a:spcPct val="80000"/>
              </a:lnSpc>
              <a:buNone/>
              <a:defRPr sz="1050" b="1" i="1">
                <a:solidFill>
                  <a:schemeClr val="tx1">
                    <a:lumMod val="75000"/>
                    <a:lumOff val="25000"/>
                  </a:schemeClr>
                </a:solidFill>
                <a:latin typeface="Georgia"/>
                <a:cs typeface="Georgia"/>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sv-SE" dirty="0" smtClean="0"/>
              <a:t>Dato/ Oslo</a:t>
            </a:r>
          </a:p>
        </p:txBody>
      </p:sp>
    </p:spTree>
    <p:extLst>
      <p:ext uri="{BB962C8B-B14F-4D97-AF65-F5344CB8AC3E}">
        <p14:creationId xmlns:p14="http://schemas.microsoft.com/office/powerpoint/2010/main" val="52174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1352718" y="1415890"/>
            <a:ext cx="7334082" cy="368622"/>
          </a:xfrm>
        </p:spPr>
        <p:txBody>
          <a:bodyPr>
            <a:normAutofit/>
          </a:bodyPr>
          <a:lstStyle>
            <a:lvl1pPr marL="0" indent="0">
              <a:buNone/>
              <a:defRPr sz="2200" b="1" i="0" baseline="0">
                <a:solidFill>
                  <a:srgbClr val="4E2A68"/>
                </a:solidFill>
                <a:latin typeface="Helvetica"/>
                <a:cs typeface="Helvetica"/>
              </a:defRPr>
            </a:lvl1pPr>
            <a:lvl2pPr marL="457200" indent="0">
              <a:buNone/>
              <a:defRPr/>
            </a:lvl2pPr>
            <a:lvl3pPr marL="914400" indent="0">
              <a:buNone/>
              <a:defRPr/>
            </a:lvl3pPr>
            <a:lvl4pPr marL="1371600" indent="0">
              <a:buNone/>
              <a:defRPr/>
            </a:lvl4pPr>
            <a:lvl5pPr marL="1828800" indent="0">
              <a:buNone/>
              <a:defRPr/>
            </a:lvl5pPr>
          </a:lstStyle>
          <a:p>
            <a:pPr lvl="0"/>
            <a:r>
              <a:rPr lang="sv-SE" dirty="0" smtClean="0"/>
              <a:t>BULLETSIDA</a:t>
            </a:r>
          </a:p>
        </p:txBody>
      </p:sp>
      <p:sp>
        <p:nvSpPr>
          <p:cNvPr id="7" name="Text Placeholder 8"/>
          <p:cNvSpPr>
            <a:spLocks noGrp="1"/>
          </p:cNvSpPr>
          <p:nvPr>
            <p:ph type="body" sz="quarter" idx="13" hasCustomPrompt="1"/>
          </p:nvPr>
        </p:nvSpPr>
        <p:spPr>
          <a:xfrm>
            <a:off x="1352550" y="1864031"/>
            <a:ext cx="7334250" cy="3411538"/>
          </a:xfrm>
        </p:spPr>
        <p:txBody>
          <a:bodyPr>
            <a:normAutofit/>
          </a:bodyPr>
          <a:lstStyle>
            <a:lvl1pPr marL="571500" marR="0" indent="-285750" algn="l" defTabSz="457200" rtl="0" eaLnBrk="1" fontAlgn="auto" latinLnBrk="0" hangingPunct="1">
              <a:lnSpc>
                <a:spcPct val="100000"/>
              </a:lnSpc>
              <a:spcBef>
                <a:spcPct val="20000"/>
              </a:spcBef>
              <a:spcAft>
                <a:spcPts val="0"/>
              </a:spcAft>
              <a:buClrTx/>
              <a:buSzTx/>
              <a:buFont typeface="Arial"/>
              <a:buChar char="•"/>
              <a:tabLst/>
              <a:defRPr sz="1800" b="1" i="0" baseline="0">
                <a:solidFill>
                  <a:srgbClr val="404040"/>
                </a:solidFill>
                <a:latin typeface="Georgia"/>
                <a:cs typeface="Georgia"/>
              </a:defRPr>
            </a:lvl1pPr>
            <a:lvl2pPr marL="628650" indent="-358775">
              <a:buFont typeface="Arial"/>
              <a:buChar char="•"/>
              <a:defRPr sz="1800" b="1" i="0" baseline="0">
                <a:latin typeface="Georgia"/>
                <a:cs typeface="Georgia"/>
              </a:defRPr>
            </a:lvl2pPr>
            <a:lvl3pPr marL="628650" indent="-285750">
              <a:buFont typeface="Arial"/>
              <a:buChar char="•"/>
              <a:defRPr sz="1800" b="1" i="0" baseline="0">
                <a:latin typeface="Georgia"/>
                <a:cs typeface="Georgia"/>
              </a:defRPr>
            </a:lvl3pPr>
            <a:lvl4pPr marL="1371600" indent="-285750">
              <a:buFont typeface="Arial"/>
              <a:buChar char="•"/>
              <a:defRPr sz="1800" b="1" i="0">
                <a:latin typeface="Georgia"/>
                <a:cs typeface="Georgia"/>
              </a:defRPr>
            </a:lvl4pPr>
            <a:lvl5pPr marL="1828800" indent="-285750">
              <a:buFont typeface="Arial"/>
              <a:buChar char="•"/>
              <a:defRPr sz="1800" b="1" i="0">
                <a:latin typeface="Georgia"/>
                <a:cs typeface="Georgia"/>
              </a:defRPr>
            </a:lvl5pPr>
          </a:lstStyle>
          <a:p>
            <a:pPr marL="0" marR="0" lvl="0" indent="0" algn="l" defTabSz="457200" rtl="0" eaLnBrk="1" fontAlgn="auto" latinLnBrk="0" hangingPunct="1">
              <a:lnSpc>
                <a:spcPct val="100000"/>
              </a:lnSpc>
              <a:spcBef>
                <a:spcPct val="20000"/>
              </a:spcBef>
              <a:spcAft>
                <a:spcPts val="0"/>
              </a:spcAft>
              <a:buClrTx/>
              <a:buSzTx/>
              <a:tabLst/>
              <a:defRPr/>
            </a:pPr>
            <a:r>
              <a:rPr lang="sv-SE" dirty="0" smtClean="0"/>
              <a:t> In med text</a:t>
            </a:r>
          </a:p>
        </p:txBody>
      </p:sp>
    </p:spTree>
    <p:extLst>
      <p:ext uri="{BB962C8B-B14F-4D97-AF65-F5344CB8AC3E}">
        <p14:creationId xmlns:p14="http://schemas.microsoft.com/office/powerpoint/2010/main" val="388104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1352718" y="1415890"/>
            <a:ext cx="7334082" cy="368622"/>
          </a:xfrm>
        </p:spPr>
        <p:txBody>
          <a:bodyPr>
            <a:normAutofit/>
          </a:bodyPr>
          <a:lstStyle>
            <a:lvl1pPr marL="0" indent="0">
              <a:buNone/>
              <a:defRPr sz="2200" b="1" i="0" baseline="0">
                <a:solidFill>
                  <a:srgbClr val="4E2A68"/>
                </a:solidFill>
                <a:latin typeface="Helvetica"/>
                <a:cs typeface="Helvetica"/>
              </a:defRPr>
            </a:lvl1pPr>
            <a:lvl2pPr marL="457200" indent="0">
              <a:buNone/>
              <a:defRPr/>
            </a:lvl2pPr>
            <a:lvl3pPr marL="914400" indent="0">
              <a:buNone/>
              <a:defRPr/>
            </a:lvl3pPr>
            <a:lvl4pPr marL="1371600" indent="0">
              <a:buNone/>
              <a:defRPr/>
            </a:lvl4pPr>
            <a:lvl5pPr marL="1828800" indent="0">
              <a:buNone/>
              <a:defRPr/>
            </a:lvl5pPr>
          </a:lstStyle>
          <a:p>
            <a:pPr lvl="0"/>
            <a:r>
              <a:rPr lang="sv-SE" dirty="0" smtClean="0"/>
              <a:t>TITELSIDA</a:t>
            </a:r>
          </a:p>
        </p:txBody>
      </p:sp>
      <p:sp>
        <p:nvSpPr>
          <p:cNvPr id="9" name="Text Placeholder 8"/>
          <p:cNvSpPr>
            <a:spLocks noGrp="1"/>
          </p:cNvSpPr>
          <p:nvPr>
            <p:ph type="body" sz="quarter" idx="10" hasCustomPrompt="1"/>
          </p:nvPr>
        </p:nvSpPr>
        <p:spPr>
          <a:xfrm>
            <a:off x="1352550" y="1864031"/>
            <a:ext cx="7334250" cy="3411538"/>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1" i="0" baseline="0">
                <a:solidFill>
                  <a:srgbClr val="404040"/>
                </a:solidFill>
                <a:latin typeface="Georgia"/>
                <a:cs typeface="Georgia"/>
              </a:defRPr>
            </a:lvl1pPr>
            <a:lvl2pPr marL="457200" indent="0">
              <a:buNone/>
              <a:defRPr sz="1800" b="1" i="0">
                <a:latin typeface="Georgia"/>
                <a:cs typeface="Georgia"/>
              </a:defRPr>
            </a:lvl2pPr>
            <a:lvl3pPr marL="914400" indent="0">
              <a:buNone/>
              <a:defRPr sz="1800" b="1" i="0">
                <a:latin typeface="Georgia"/>
                <a:cs typeface="Georgia"/>
              </a:defRPr>
            </a:lvl3pPr>
            <a:lvl4pPr marL="1371600" indent="0">
              <a:buNone/>
              <a:defRPr sz="1800" b="1" i="0">
                <a:latin typeface="Georgia"/>
                <a:cs typeface="Georgia"/>
              </a:defRPr>
            </a:lvl4pPr>
            <a:lvl5pPr marL="1828800" indent="0">
              <a:buNone/>
              <a:defRPr sz="1800" b="1" i="0">
                <a:latin typeface="Georgia"/>
                <a:cs typeface="Georgia"/>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sv-SE" dirty="0" smtClean="0"/>
              <a:t>Här ska brödtext in. Här ska brödtext in. Här ska brödtext in. Här ska brödtext in. Här ska brödtext in. Här ska brödtext in. Här ska brödtext in. Här ska brödtext in. Här ska brödtext in. Här ska brödtext in. Här ska brödtext in. Här ska brödtext in. Här ska brödtext in. Här ska brödtext in. Här ska brödtext in.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sv-SE" dirty="0" smtClean="0"/>
          </a:p>
          <a:p>
            <a:pPr lvl="0"/>
            <a:endParaRPr lang="sv-SE" dirty="0" smtClean="0"/>
          </a:p>
        </p:txBody>
      </p:sp>
    </p:spTree>
    <p:extLst>
      <p:ext uri="{BB962C8B-B14F-4D97-AF65-F5344CB8AC3E}">
        <p14:creationId xmlns:p14="http://schemas.microsoft.com/office/powerpoint/2010/main" val="26199492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Click to edit Master title style</a:t>
            </a:r>
            <a:endParaRPr lang="nb-N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nb-N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B5D69E-5D89-7241-A469-3ABAB8D18FB9}" type="datetimeFigureOut">
              <a:rPr lang="en-US" smtClean="0"/>
              <a:t>5/15/2017</a:t>
            </a:fld>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4A814-B76C-7945-BA23-FAFAAA241505}" type="slidenum">
              <a:rPr lang="nb-NO" smtClean="0"/>
              <a:t>‹#›</a:t>
            </a:fld>
            <a:endParaRPr lang="nb-NO"/>
          </a:p>
        </p:txBody>
      </p:sp>
      <p:pic>
        <p:nvPicPr>
          <p:cNvPr id="7" name="Picture 6" descr="PPT_SID1.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21910" cy="6858000"/>
          </a:xfrm>
          <a:prstGeom prst="rect">
            <a:avLst/>
          </a:prstGeom>
        </p:spPr>
      </p:pic>
    </p:spTree>
    <p:extLst>
      <p:ext uri="{BB962C8B-B14F-4D97-AF65-F5344CB8AC3E}">
        <p14:creationId xmlns:p14="http://schemas.microsoft.com/office/powerpoint/2010/main" val="1811943879"/>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49"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nb-NO" dirty="0" smtClean="0"/>
              <a:t>NYHETER I </a:t>
            </a:r>
            <a:r>
              <a:rPr lang="nb-NO" dirty="0" err="1" smtClean="0"/>
              <a:t>ISSFs</a:t>
            </a:r>
            <a:r>
              <a:rPr lang="nb-NO" dirty="0" smtClean="0"/>
              <a:t> </a:t>
            </a:r>
            <a:br>
              <a:rPr lang="nb-NO" dirty="0" smtClean="0"/>
            </a:br>
            <a:r>
              <a:rPr lang="nb-NO" dirty="0" smtClean="0"/>
              <a:t>TEKNISKE REGLER 2017</a:t>
            </a:r>
            <a:endParaRPr lang="nb-NO" dirty="0"/>
          </a:p>
        </p:txBody>
      </p:sp>
      <p:sp>
        <p:nvSpPr>
          <p:cNvPr id="11" name="Text Placeholder 10"/>
          <p:cNvSpPr>
            <a:spLocks noGrp="1"/>
          </p:cNvSpPr>
          <p:nvPr>
            <p:ph type="body" sz="quarter" idx="10"/>
          </p:nvPr>
        </p:nvSpPr>
        <p:spPr>
          <a:xfrm>
            <a:off x="0" y="3690516"/>
            <a:ext cx="9144000" cy="224698"/>
          </a:xfrm>
        </p:spPr>
        <p:txBody>
          <a:bodyPr>
            <a:normAutofit lnSpcReduction="10000"/>
          </a:bodyPr>
          <a:lstStyle/>
          <a:p>
            <a:r>
              <a:rPr lang="nb-NO" dirty="0" smtClean="0"/>
              <a:t>Norges Skytterforbund</a:t>
            </a:r>
            <a:endParaRPr lang="nb-NO" dirty="0"/>
          </a:p>
        </p:txBody>
      </p:sp>
      <p:sp>
        <p:nvSpPr>
          <p:cNvPr id="12" name="Text Placeholder 11"/>
          <p:cNvSpPr>
            <a:spLocks noGrp="1"/>
          </p:cNvSpPr>
          <p:nvPr>
            <p:ph type="body" sz="quarter" idx="11"/>
          </p:nvPr>
        </p:nvSpPr>
        <p:spPr>
          <a:xfrm>
            <a:off x="0" y="4121950"/>
            <a:ext cx="9144000" cy="224698"/>
          </a:xfrm>
        </p:spPr>
        <p:txBody>
          <a:bodyPr/>
          <a:lstStyle/>
          <a:p>
            <a:r>
              <a:rPr lang="nb-NO" dirty="0" smtClean="0"/>
              <a:t>20.04.2017</a:t>
            </a:r>
            <a:endParaRPr lang="nb-NO" dirty="0"/>
          </a:p>
        </p:txBody>
      </p:sp>
    </p:spTree>
    <p:extLst>
      <p:ext uri="{BB962C8B-B14F-4D97-AF65-F5344CB8AC3E}">
        <p14:creationId xmlns:p14="http://schemas.microsoft.com/office/powerpoint/2010/main" val="2333000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352718" y="1415890"/>
            <a:ext cx="7334082" cy="385614"/>
          </a:xfrm>
        </p:spPr>
        <p:txBody>
          <a:bodyPr>
            <a:normAutofit fontScale="92500" lnSpcReduction="10000"/>
          </a:bodyPr>
          <a:lstStyle/>
          <a:p>
            <a:r>
              <a:rPr lang="nb-NO" dirty="0" smtClean="0"/>
              <a:t>6.4 Baner og andre fasiliteter</a:t>
            </a:r>
            <a:endParaRPr lang="nb-NO" dirty="0"/>
          </a:p>
        </p:txBody>
      </p:sp>
      <p:sp>
        <p:nvSpPr>
          <p:cNvPr id="3" name="Plassholder for tekst 2"/>
          <p:cNvSpPr>
            <a:spLocks noGrp="1"/>
          </p:cNvSpPr>
          <p:nvPr>
            <p:ph type="body" sz="quarter" idx="10"/>
          </p:nvPr>
        </p:nvSpPr>
        <p:spPr>
          <a:xfrm>
            <a:off x="1381603" y="1823087"/>
            <a:ext cx="7450088" cy="4536770"/>
          </a:xfrm>
        </p:spPr>
        <p:txBody>
          <a:bodyPr>
            <a:normAutofit/>
          </a:bodyPr>
          <a:lstStyle/>
          <a:p>
            <a:pPr marL="285750" indent="-285750" defTabSz="1609725">
              <a:buFont typeface="Arial" panose="020B0604020202020204" pitchFamily="34" charset="0"/>
              <a:buChar char="•"/>
            </a:pPr>
            <a:r>
              <a:rPr lang="nb-NO" dirty="0" smtClean="0"/>
              <a:t>6.4.15.3	</a:t>
            </a:r>
            <a:r>
              <a:rPr lang="nb-NO" dirty="0" err="1" smtClean="0"/>
              <a:t>Viltmål</a:t>
            </a:r>
            <a:r>
              <a:rPr lang="nb-NO" dirty="0" smtClean="0"/>
              <a:t>: ….tralle eller skivevogn….</a:t>
            </a:r>
          </a:p>
          <a:p>
            <a:pPr marL="285750" indent="-285750" defTabSz="1609725">
              <a:buFont typeface="Arial" panose="020B0604020202020204" pitchFamily="34" charset="0"/>
              <a:buChar char="•"/>
            </a:pPr>
            <a:r>
              <a:rPr lang="nb-NO" dirty="0" smtClean="0"/>
              <a:t>6.4.16	Punktene A, B og C i tabellen er presisert.</a:t>
            </a:r>
          </a:p>
          <a:p>
            <a:pPr marL="285750" indent="-285750" defTabSz="1609725">
              <a:buFont typeface="Arial" panose="020B0604020202020204" pitchFamily="34" charset="0"/>
              <a:buChar char="•"/>
            </a:pPr>
            <a:r>
              <a:rPr lang="nb-NO" dirty="0" smtClean="0"/>
              <a:t>6.4.18.3	Begrepet «skal» er erstattet med «bør» i nest 	siste setning.</a:t>
            </a:r>
          </a:p>
          <a:p>
            <a:pPr marL="285750" indent="-285750" defTabSz="1609725">
              <a:buFont typeface="Arial" panose="020B0604020202020204" pitchFamily="34" charset="0"/>
              <a:buChar char="•"/>
            </a:pPr>
            <a:r>
              <a:rPr lang="nb-NO" dirty="0" smtClean="0"/>
              <a:t>6.4.18.5	Tegningen er endret.</a:t>
            </a:r>
          </a:p>
          <a:p>
            <a:pPr marL="285750" indent="-285750" defTabSz="1609725">
              <a:buFont typeface="Arial" panose="020B0604020202020204" pitchFamily="34" charset="0"/>
              <a:buChar char="•"/>
            </a:pPr>
            <a:r>
              <a:rPr lang="nb-NO" dirty="0" smtClean="0"/>
              <a:t>6.4.19.2</a:t>
            </a:r>
            <a:r>
              <a:rPr lang="nb-NO" dirty="0"/>
              <a:t>	Begrepet «skal» er erstattet med «bør» </a:t>
            </a:r>
            <a:r>
              <a:rPr lang="nb-NO" dirty="0" smtClean="0"/>
              <a:t>i andre 	setning.</a:t>
            </a:r>
          </a:p>
          <a:p>
            <a:pPr marL="285750" indent="-285750" defTabSz="1609725">
              <a:buFont typeface="Arial" panose="020B0604020202020204" pitchFamily="34" charset="0"/>
              <a:buChar char="•"/>
            </a:pPr>
            <a:r>
              <a:rPr lang="nb-NO" dirty="0" smtClean="0"/>
              <a:t>6.4.20.1	Toleransen </a:t>
            </a:r>
            <a:r>
              <a:rPr lang="nb-NO" dirty="0"/>
              <a:t>er endret til ±0,25 </a:t>
            </a:r>
            <a:r>
              <a:rPr lang="nb-NO" dirty="0" smtClean="0"/>
              <a:t>m.</a:t>
            </a:r>
          </a:p>
          <a:p>
            <a:pPr marL="285750" indent="-285750" defTabSz="1609725">
              <a:buFont typeface="Arial" panose="020B0604020202020204" pitchFamily="34" charset="0"/>
              <a:buChar char="•"/>
            </a:pPr>
            <a:r>
              <a:rPr lang="nb-NO" dirty="0" smtClean="0"/>
              <a:t>6.4.20.2.a	Beskrivelse av kastearmen på kastemaskinen på 	det høye og lave tårnet.</a:t>
            </a:r>
          </a:p>
          <a:p>
            <a:pPr marL="285750" indent="-285750" defTabSz="1609725">
              <a:buFont typeface="Arial" panose="020B0604020202020204" pitchFamily="34" charset="0"/>
              <a:buChar char="•"/>
            </a:pPr>
            <a:r>
              <a:rPr lang="nb-NO" dirty="0" smtClean="0"/>
              <a:t>6.4.20.3	Tegningen er endret.</a:t>
            </a:r>
          </a:p>
          <a:p>
            <a:pPr marL="285750" indent="-285750" defTabSz="1609725">
              <a:buFont typeface="Arial" panose="020B0604020202020204" pitchFamily="34" charset="0"/>
              <a:buChar char="•"/>
            </a:pPr>
            <a:endParaRPr lang="nb-NO" dirty="0" smtClean="0"/>
          </a:p>
          <a:p>
            <a:pPr marL="285750" indent="-285750" defTabSz="1609725">
              <a:buFont typeface="Arial" panose="020B0604020202020204" pitchFamily="34" charset="0"/>
              <a:buChar char="•"/>
            </a:pPr>
            <a:endParaRPr lang="nb-NO" dirty="0" smtClean="0"/>
          </a:p>
          <a:p>
            <a:pPr marL="285750" indent="-285750" defTabSz="1433513">
              <a:buFont typeface="Arial" panose="020B0604020202020204" pitchFamily="34" charset="0"/>
              <a:buChar char="•"/>
            </a:pPr>
            <a:endParaRPr lang="nb-NO" dirty="0" smtClean="0"/>
          </a:p>
          <a:p>
            <a:pPr marL="285750" indent="-285750" defTabSz="1433513">
              <a:buFont typeface="Arial" panose="020B0604020202020204" pitchFamily="34" charset="0"/>
              <a:buChar char="•"/>
            </a:pPr>
            <a:endParaRPr lang="nb-NO" dirty="0" smtClean="0"/>
          </a:p>
        </p:txBody>
      </p:sp>
    </p:spTree>
    <p:extLst>
      <p:ext uri="{BB962C8B-B14F-4D97-AF65-F5344CB8AC3E}">
        <p14:creationId xmlns:p14="http://schemas.microsoft.com/office/powerpoint/2010/main" val="2184420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352718" y="1415890"/>
            <a:ext cx="7334082" cy="385614"/>
          </a:xfrm>
        </p:spPr>
        <p:txBody>
          <a:bodyPr>
            <a:normAutofit fontScale="92500" lnSpcReduction="10000"/>
          </a:bodyPr>
          <a:lstStyle/>
          <a:p>
            <a:r>
              <a:rPr lang="nb-NO" dirty="0" smtClean="0"/>
              <a:t>6.6 Administrasjon av mesterskap</a:t>
            </a:r>
            <a:endParaRPr lang="nb-NO" dirty="0"/>
          </a:p>
        </p:txBody>
      </p:sp>
      <p:sp>
        <p:nvSpPr>
          <p:cNvPr id="3" name="Plassholder for tekst 2"/>
          <p:cNvSpPr>
            <a:spLocks noGrp="1"/>
          </p:cNvSpPr>
          <p:nvPr>
            <p:ph type="body" sz="quarter" idx="10"/>
          </p:nvPr>
        </p:nvSpPr>
        <p:spPr>
          <a:xfrm>
            <a:off x="1381603" y="1823087"/>
            <a:ext cx="7450088" cy="4536770"/>
          </a:xfrm>
        </p:spPr>
        <p:txBody>
          <a:bodyPr>
            <a:normAutofit/>
          </a:bodyPr>
          <a:lstStyle/>
          <a:p>
            <a:pPr marL="285750" indent="-285750" defTabSz="1609725">
              <a:buFont typeface="Arial" panose="020B0604020202020204" pitchFamily="34" charset="0"/>
              <a:buChar char="•"/>
            </a:pPr>
            <a:r>
              <a:rPr lang="nb-NO" dirty="0" smtClean="0"/>
              <a:t>6.6.1	Punktene 6.6.1 og 6.6.1.1 til 6.6.1.4 inneholder i 	det alt vesentlige helt ny tekst som omhandler 	program, tidsplan og påmeldinger.</a:t>
            </a:r>
          </a:p>
          <a:p>
            <a:pPr marL="285750" indent="-285750" defTabSz="1609725">
              <a:buFont typeface="Arial" panose="020B0604020202020204" pitchFamily="34" charset="0"/>
              <a:buChar char="•"/>
            </a:pPr>
            <a:r>
              <a:rPr lang="nb-NO" dirty="0" smtClean="0"/>
              <a:t>6.6.3.1	Det skal være </a:t>
            </a:r>
            <a:r>
              <a:rPr lang="nb-NO" dirty="0"/>
              <a:t>tilrettelagt </a:t>
            </a:r>
            <a:r>
              <a:rPr lang="nb-NO" dirty="0" smtClean="0"/>
              <a:t>for en </a:t>
            </a:r>
            <a:r>
              <a:rPr lang="nb-NO" dirty="0"/>
              <a:t>hel dags trening </a:t>
            </a:r>
            <a:r>
              <a:rPr lang="nb-NO" dirty="0" smtClean="0"/>
              <a:t>	dagen </a:t>
            </a:r>
            <a:r>
              <a:rPr lang="nb-NO" dirty="0"/>
              <a:t>etter den offisielle ankomstdagen. </a:t>
            </a:r>
            <a:endParaRPr lang="nb-NO" dirty="0" smtClean="0"/>
          </a:p>
          <a:p>
            <a:pPr marL="285750" indent="-285750" defTabSz="1609725">
              <a:buFont typeface="Arial" panose="020B0604020202020204" pitchFamily="34" charset="0"/>
              <a:buChar char="•"/>
            </a:pPr>
            <a:r>
              <a:rPr lang="nb-NO" dirty="0" smtClean="0"/>
              <a:t>6.6.3.2	Begrepet «bør» er endret til «skal» i første 	setning.</a:t>
            </a:r>
          </a:p>
          <a:p>
            <a:pPr marL="285750" indent="-285750" defTabSz="1609725">
              <a:buFont typeface="Arial" panose="020B0604020202020204" pitchFamily="34" charset="0"/>
              <a:buChar char="•"/>
            </a:pPr>
            <a:r>
              <a:rPr lang="nb-NO" dirty="0" smtClean="0"/>
              <a:t>6.6.3.3	Skytterne bør gis anledning til ytterligere 	trening hvis banene er tilgjengelig.</a:t>
            </a:r>
          </a:p>
          <a:p>
            <a:pPr marL="285750" indent="-285750" defTabSz="1609725">
              <a:buFont typeface="Arial" panose="020B0604020202020204" pitchFamily="34" charset="0"/>
              <a:buChar char="•"/>
            </a:pPr>
            <a:r>
              <a:rPr lang="nb-NO" dirty="0" smtClean="0"/>
              <a:t>6.6.4.c	Endring </a:t>
            </a:r>
            <a:r>
              <a:rPr lang="nb-NO" dirty="0"/>
              <a:t>av påmeldinger må være gjort senest</a:t>
            </a:r>
          </a:p>
          <a:p>
            <a:pPr defTabSz="1609725"/>
            <a:r>
              <a:rPr lang="nb-NO" dirty="0" smtClean="0"/>
              <a:t>	kl</a:t>
            </a:r>
            <a:r>
              <a:rPr lang="nb-NO" dirty="0"/>
              <a:t>. 12:00 dagen før </a:t>
            </a:r>
            <a:r>
              <a:rPr lang="nb-NO" dirty="0" smtClean="0"/>
              <a:t>PET for en bestemt øvelse.</a:t>
            </a:r>
          </a:p>
          <a:p>
            <a:pPr marL="285750" indent="-285750" defTabSz="1609725">
              <a:buFont typeface="Arial" panose="020B0604020202020204" pitchFamily="34" charset="0"/>
              <a:buChar char="•"/>
            </a:pPr>
            <a:r>
              <a:rPr lang="nb-NO" dirty="0" smtClean="0"/>
              <a:t>6.6.5.a	Nytt i regelen er bestemmelser for 	</a:t>
            </a:r>
            <a:r>
              <a:rPr lang="nb-NO" dirty="0" err="1" smtClean="0"/>
              <a:t>lerdueøvelsene</a:t>
            </a:r>
            <a:r>
              <a:rPr lang="nb-NO" dirty="0" smtClean="0"/>
              <a:t>.</a:t>
            </a:r>
          </a:p>
          <a:p>
            <a:pPr defTabSz="1609725"/>
            <a:endParaRPr lang="nb-NO" dirty="0" smtClean="0"/>
          </a:p>
          <a:p>
            <a:pPr marL="285750" indent="-285750" defTabSz="1433513">
              <a:buFont typeface="Arial" panose="020B0604020202020204" pitchFamily="34" charset="0"/>
              <a:buChar char="•"/>
            </a:pPr>
            <a:endParaRPr lang="nb-NO" dirty="0" smtClean="0"/>
          </a:p>
        </p:txBody>
      </p:sp>
    </p:spTree>
    <p:extLst>
      <p:ext uri="{BB962C8B-B14F-4D97-AF65-F5344CB8AC3E}">
        <p14:creationId xmlns:p14="http://schemas.microsoft.com/office/powerpoint/2010/main" val="589726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352718" y="1415890"/>
            <a:ext cx="7334082" cy="385614"/>
          </a:xfrm>
        </p:spPr>
        <p:txBody>
          <a:bodyPr>
            <a:normAutofit fontScale="92500" lnSpcReduction="10000"/>
          </a:bodyPr>
          <a:lstStyle/>
          <a:p>
            <a:r>
              <a:rPr lang="nb-NO" dirty="0" smtClean="0"/>
              <a:t>6.6 Administrasjon av mesterskap</a:t>
            </a:r>
            <a:endParaRPr lang="nb-NO" dirty="0"/>
          </a:p>
        </p:txBody>
      </p:sp>
      <p:sp>
        <p:nvSpPr>
          <p:cNvPr id="3" name="Plassholder for tekst 2"/>
          <p:cNvSpPr>
            <a:spLocks noGrp="1"/>
          </p:cNvSpPr>
          <p:nvPr>
            <p:ph type="body" sz="quarter" idx="10"/>
          </p:nvPr>
        </p:nvSpPr>
        <p:spPr>
          <a:xfrm>
            <a:off x="1381603" y="1823087"/>
            <a:ext cx="7450088" cy="4536770"/>
          </a:xfrm>
        </p:spPr>
        <p:txBody>
          <a:bodyPr>
            <a:normAutofit/>
          </a:bodyPr>
          <a:lstStyle/>
          <a:p>
            <a:pPr marL="285750" indent="-285750" defTabSz="1609725">
              <a:buFont typeface="Arial" panose="020B0604020202020204" pitchFamily="34" charset="0"/>
              <a:buChar char="•"/>
            </a:pPr>
            <a:r>
              <a:rPr lang="nb-NO" dirty="0" smtClean="0"/>
              <a:t>6.6.5.b	Bærekraftig alternativ. Under visse 	forutsetninger kan arrangøren med 	godkjennelse fra teknisk delegert distribuere 	papirløse startlister.</a:t>
            </a:r>
          </a:p>
          <a:p>
            <a:pPr marL="285750" indent="-285750" defTabSz="1609725">
              <a:buFont typeface="Arial" panose="020B0604020202020204" pitchFamily="34" charset="0"/>
              <a:buChar char="•"/>
            </a:pPr>
            <a:r>
              <a:rPr lang="nb-NO" dirty="0" smtClean="0"/>
              <a:t>6.6.6.b	Presisering vedr. MQS-skyttere.</a:t>
            </a:r>
          </a:p>
          <a:p>
            <a:pPr marL="285750" indent="-285750" defTabSz="1609725">
              <a:buFont typeface="Arial" panose="020B0604020202020204" pitchFamily="34" charset="0"/>
              <a:buChar char="•"/>
            </a:pPr>
            <a:r>
              <a:rPr lang="nb-NO" dirty="0" smtClean="0"/>
              <a:t>6.6.6.2.b	For andre </a:t>
            </a:r>
            <a:r>
              <a:rPr lang="nb-NO" dirty="0"/>
              <a:t>deløvelse skal tildeling av </a:t>
            </a:r>
            <a:r>
              <a:rPr lang="nb-NO" dirty="0" smtClean="0"/>
              <a:t>	standplasser </a:t>
            </a:r>
            <a:r>
              <a:rPr lang="nb-NO" dirty="0"/>
              <a:t>være i samsvar </a:t>
            </a:r>
            <a:r>
              <a:rPr lang="nb-NO" dirty="0" smtClean="0"/>
              <a:t>med resultatene 	fra </a:t>
            </a:r>
            <a:r>
              <a:rPr lang="nb-NO" dirty="0"/>
              <a:t>den første 30 skudds </a:t>
            </a:r>
            <a:r>
              <a:rPr lang="nb-NO" dirty="0" smtClean="0"/>
              <a:t>deløvelsen.</a:t>
            </a:r>
          </a:p>
          <a:p>
            <a:pPr marL="285750" indent="-285750" defTabSz="1609725">
              <a:buFont typeface="Arial" panose="020B0604020202020204" pitchFamily="34" charset="0"/>
              <a:buChar char="•"/>
            </a:pPr>
            <a:r>
              <a:rPr lang="nb-NO" dirty="0" smtClean="0"/>
              <a:t>6.6.6.3	Ny regel som omhandler tildeling av 	standplasser i 25 m pistoløvelsen for kvinner.</a:t>
            </a:r>
          </a:p>
          <a:p>
            <a:pPr marL="285750" indent="-285750" defTabSz="1609725">
              <a:buFont typeface="Arial" panose="020B0604020202020204" pitchFamily="34" charset="0"/>
              <a:buChar char="•"/>
            </a:pPr>
            <a:r>
              <a:rPr lang="nb-NO" dirty="0" smtClean="0"/>
              <a:t>6.6.6.4	Viser til art. 9.11.4.</a:t>
            </a:r>
          </a:p>
          <a:p>
            <a:pPr marL="285750" indent="-285750" defTabSz="1609725">
              <a:buFont typeface="Arial" panose="020B0604020202020204" pitchFamily="34" charset="0"/>
              <a:buChar char="•"/>
            </a:pPr>
            <a:r>
              <a:rPr lang="nb-NO" dirty="0" smtClean="0"/>
              <a:t>6.6.6.5	Viser til art. 10.7.3.1.</a:t>
            </a:r>
          </a:p>
          <a:p>
            <a:pPr defTabSz="1609725"/>
            <a:endParaRPr lang="nb-NO" dirty="0" smtClean="0"/>
          </a:p>
          <a:p>
            <a:pPr marL="285750" indent="-285750" defTabSz="1433513">
              <a:buFont typeface="Arial" panose="020B0604020202020204" pitchFamily="34" charset="0"/>
              <a:buChar char="•"/>
            </a:pPr>
            <a:endParaRPr lang="nb-NO" dirty="0" smtClean="0"/>
          </a:p>
        </p:txBody>
      </p:sp>
    </p:spTree>
    <p:extLst>
      <p:ext uri="{BB962C8B-B14F-4D97-AF65-F5344CB8AC3E}">
        <p14:creationId xmlns:p14="http://schemas.microsoft.com/office/powerpoint/2010/main" val="1580834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352718" y="1415890"/>
            <a:ext cx="7334082" cy="385614"/>
          </a:xfrm>
        </p:spPr>
        <p:txBody>
          <a:bodyPr>
            <a:normAutofit fontScale="92500" lnSpcReduction="10000"/>
          </a:bodyPr>
          <a:lstStyle/>
          <a:p>
            <a:r>
              <a:rPr lang="nb-NO" dirty="0" smtClean="0"/>
              <a:t>6.7 Konkurransebekledning og utstyr</a:t>
            </a:r>
            <a:endParaRPr lang="nb-NO" dirty="0"/>
          </a:p>
        </p:txBody>
      </p:sp>
      <p:sp>
        <p:nvSpPr>
          <p:cNvPr id="3" name="Plassholder for tekst 2"/>
          <p:cNvSpPr>
            <a:spLocks noGrp="1"/>
          </p:cNvSpPr>
          <p:nvPr>
            <p:ph type="body" sz="quarter" idx="10"/>
          </p:nvPr>
        </p:nvSpPr>
        <p:spPr>
          <a:xfrm>
            <a:off x="1381603" y="1823087"/>
            <a:ext cx="7450088" cy="4727838"/>
          </a:xfrm>
        </p:spPr>
        <p:txBody>
          <a:bodyPr>
            <a:normAutofit/>
          </a:bodyPr>
          <a:lstStyle/>
          <a:p>
            <a:pPr marL="285750" indent="-285750" defTabSz="1609725">
              <a:buFont typeface="Arial" panose="020B0604020202020204" pitchFamily="34" charset="0"/>
              <a:buChar char="•"/>
            </a:pPr>
            <a:r>
              <a:rPr lang="nb-NO" dirty="0" smtClean="0"/>
              <a:t>6.7.3	Kontroll av utstyr utføres av utstyrskontroll-	seksjonen, hvor også den respektive 	konkurransejuryen er til stede.</a:t>
            </a:r>
          </a:p>
          <a:p>
            <a:pPr marL="285750" indent="-285750" defTabSz="1609725">
              <a:buFont typeface="Arial" panose="020B0604020202020204" pitchFamily="34" charset="0"/>
              <a:buChar char="•"/>
            </a:pPr>
            <a:r>
              <a:rPr lang="nb-NO" dirty="0"/>
              <a:t>6.7.4.4	Mobiltelefoner, andre håndholdte </a:t>
            </a:r>
            <a:r>
              <a:rPr lang="nb-NO" dirty="0" smtClean="0"/>
              <a:t>	kommunikasjonsgjenstander </a:t>
            </a:r>
            <a:r>
              <a:rPr lang="nb-NO" dirty="0"/>
              <a:t>(</a:t>
            </a:r>
            <a:r>
              <a:rPr lang="nb-NO" dirty="0" smtClean="0"/>
              <a:t>f.eks. lesebrett</a:t>
            </a:r>
            <a:r>
              <a:rPr lang="nb-NO" dirty="0"/>
              <a:t>), </a:t>
            </a:r>
            <a:r>
              <a:rPr lang="nb-NO" dirty="0" smtClean="0"/>
              <a:t>	elektronisk </a:t>
            </a:r>
            <a:r>
              <a:rPr lang="nb-NO" dirty="0"/>
              <a:t>utstyr eller utstyr som bæres rundt </a:t>
            </a:r>
            <a:r>
              <a:rPr lang="nb-NO" dirty="0" smtClean="0"/>
              <a:t>	håndleddet (f.eks</a:t>
            </a:r>
            <a:r>
              <a:rPr lang="nb-NO" dirty="0"/>
              <a:t>. smartklokker) kan ikke </a:t>
            </a:r>
            <a:r>
              <a:rPr lang="nb-NO" dirty="0" smtClean="0"/>
              <a:t>	brukes </a:t>
            </a:r>
            <a:r>
              <a:rPr lang="nb-NO" dirty="0"/>
              <a:t>av skytterne på standplass</a:t>
            </a:r>
            <a:r>
              <a:rPr lang="nb-NO" dirty="0" smtClean="0"/>
              <a:t>.</a:t>
            </a:r>
          </a:p>
          <a:p>
            <a:pPr marL="285750" indent="-285750" defTabSz="1609725">
              <a:buFont typeface="Arial" panose="020B0604020202020204" pitchFamily="34" charset="0"/>
              <a:buChar char="•"/>
            </a:pPr>
            <a:r>
              <a:rPr lang="nb-NO" dirty="0" smtClean="0"/>
              <a:t>6.7.8.1	Skylapper/blendere på sidene er kun tillatt for 	</a:t>
            </a:r>
            <a:r>
              <a:rPr lang="nb-NO" dirty="0" err="1" smtClean="0"/>
              <a:t>lerdueskyttere</a:t>
            </a:r>
            <a:r>
              <a:rPr lang="nb-NO" dirty="0" smtClean="0"/>
              <a:t>.</a:t>
            </a:r>
          </a:p>
          <a:p>
            <a:pPr marL="285750" indent="-285750" defTabSz="1609725">
              <a:buFont typeface="Arial" panose="020B0604020202020204" pitchFamily="34" charset="0"/>
              <a:buChar char="•"/>
            </a:pPr>
            <a:r>
              <a:rPr lang="nb-NO" dirty="0" smtClean="0"/>
              <a:t>6.7.9.1	Oppfølgingskontroller etter eliminasjons- og 	kvalifiseringskonkurranser, og i frammøte-	perioden for finaler skal utføres i samsvar med 	prosedyrene som er spesifisert</a:t>
            </a:r>
            <a:r>
              <a:rPr lang="nb-NO" dirty="0"/>
              <a:t> </a:t>
            </a:r>
            <a:r>
              <a:rPr lang="nb-NO" dirty="0" smtClean="0"/>
              <a:t>i </a:t>
            </a:r>
            <a:br>
              <a:rPr lang="nb-NO" dirty="0" smtClean="0"/>
            </a:br>
            <a:r>
              <a:rPr lang="nb-NO" dirty="0" smtClean="0"/>
              <a:t>	«ISSF Equipment Control </a:t>
            </a:r>
            <a:br>
              <a:rPr lang="nb-NO" dirty="0" smtClean="0"/>
            </a:br>
            <a:r>
              <a:rPr lang="nb-NO" dirty="0" smtClean="0"/>
              <a:t>	Guidelines».</a:t>
            </a:r>
          </a:p>
          <a:p>
            <a:pPr marL="285750" indent="-285750" defTabSz="1609725">
              <a:buFont typeface="Arial" panose="020B0604020202020204" pitchFamily="34" charset="0"/>
              <a:buChar char="•"/>
            </a:pPr>
            <a:endParaRPr lang="nb-NO" dirty="0" smtClean="0"/>
          </a:p>
        </p:txBody>
      </p:sp>
    </p:spTree>
    <p:extLst>
      <p:ext uri="{BB962C8B-B14F-4D97-AF65-F5344CB8AC3E}">
        <p14:creationId xmlns:p14="http://schemas.microsoft.com/office/powerpoint/2010/main" val="1662660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352717" y="1415890"/>
            <a:ext cx="7463737" cy="1559322"/>
          </a:xfrm>
        </p:spPr>
        <p:txBody>
          <a:bodyPr>
            <a:normAutofit/>
          </a:bodyPr>
          <a:lstStyle/>
          <a:p>
            <a:pPr defTabSz="450850"/>
            <a:r>
              <a:rPr lang="nb-NO" dirty="0" smtClean="0"/>
              <a:t>6.7 Konkurransebekledning og utstyr, </a:t>
            </a:r>
            <a:br>
              <a:rPr lang="nb-NO" dirty="0" smtClean="0"/>
            </a:br>
            <a:r>
              <a:rPr lang="nb-NO" dirty="0" smtClean="0"/>
              <a:t>6.8 Konkurransejuryer – plikter og oppgaver</a:t>
            </a:r>
            <a:r>
              <a:rPr lang="nb-NO" dirty="0"/>
              <a:t/>
            </a:r>
            <a:br>
              <a:rPr lang="nb-NO" dirty="0"/>
            </a:br>
            <a:r>
              <a:rPr lang="nb-NO" dirty="0" smtClean="0"/>
              <a:t>6.9 Stevnefunksjonærer utnevnt av organisasjons-	komiteen</a:t>
            </a:r>
          </a:p>
        </p:txBody>
      </p:sp>
      <p:sp>
        <p:nvSpPr>
          <p:cNvPr id="3" name="Plassholder for tekst 2"/>
          <p:cNvSpPr>
            <a:spLocks noGrp="1"/>
          </p:cNvSpPr>
          <p:nvPr>
            <p:ph type="body" sz="quarter" idx="10"/>
          </p:nvPr>
        </p:nvSpPr>
        <p:spPr>
          <a:xfrm>
            <a:off x="1381603" y="2975212"/>
            <a:ext cx="7434852" cy="3261815"/>
          </a:xfrm>
        </p:spPr>
        <p:txBody>
          <a:bodyPr>
            <a:normAutofit/>
          </a:bodyPr>
          <a:lstStyle/>
          <a:p>
            <a:pPr marL="285750" indent="-285750" defTabSz="1609725">
              <a:buFont typeface="Arial" panose="020B0604020202020204" pitchFamily="34" charset="0"/>
              <a:buChar char="•"/>
            </a:pPr>
            <a:r>
              <a:rPr lang="nb-NO" dirty="0"/>
              <a:t>6.7.9.3	Appelljuryen kan </a:t>
            </a:r>
            <a:r>
              <a:rPr lang="nb-NO" dirty="0" smtClean="0"/>
              <a:t>bare overprøve </a:t>
            </a:r>
            <a:r>
              <a:rPr lang="nb-NO" dirty="0"/>
              <a:t>en </a:t>
            </a:r>
            <a:r>
              <a:rPr lang="nb-NO" dirty="0" smtClean="0"/>
              <a:t>	diskvalifikasjon </a:t>
            </a:r>
            <a:r>
              <a:rPr lang="nb-NO" dirty="0"/>
              <a:t>på grunnlag av en </a:t>
            </a:r>
            <a:r>
              <a:rPr lang="nb-NO" dirty="0" smtClean="0"/>
              <a:t>	oppfølgingskontroll hvis den </a:t>
            </a:r>
            <a:r>
              <a:rPr lang="nb-NO" dirty="0"/>
              <a:t>finner at </a:t>
            </a:r>
            <a:r>
              <a:rPr lang="nb-NO" dirty="0" smtClean="0"/>
              <a:t>	kontrollen </a:t>
            </a:r>
            <a:r>
              <a:rPr lang="nb-NO" dirty="0"/>
              <a:t>ikke var korrekt gjennomført</a:t>
            </a:r>
            <a:r>
              <a:rPr lang="nb-NO" dirty="0" smtClean="0"/>
              <a:t>.</a:t>
            </a:r>
          </a:p>
          <a:p>
            <a:pPr marL="285750" indent="-285750" defTabSz="1609725">
              <a:buFont typeface="Arial" panose="020B0604020202020204" pitchFamily="34" charset="0"/>
              <a:buChar char="•"/>
            </a:pPr>
            <a:r>
              <a:rPr lang="nb-NO" dirty="0" smtClean="0"/>
              <a:t>6.8.12	Juryen må utsette finalen dersom det foreligger 	en protest som kan påvirke hvem som skal delta 	i finalen.</a:t>
            </a:r>
          </a:p>
          <a:p>
            <a:pPr marL="285750" indent="-285750" defTabSz="1609725">
              <a:buFont typeface="Arial" panose="020B0604020202020204" pitchFamily="34" charset="0"/>
              <a:buChar char="•"/>
            </a:pPr>
            <a:r>
              <a:rPr lang="nb-NO" dirty="0"/>
              <a:t>6.9.1	Det anbefales på </a:t>
            </a:r>
            <a:r>
              <a:rPr lang="nb-NO" dirty="0" smtClean="0"/>
              <a:t>det sterkeste </a:t>
            </a:r>
            <a:r>
              <a:rPr lang="nb-NO" dirty="0"/>
              <a:t>å utnevne en </a:t>
            </a:r>
            <a:r>
              <a:rPr lang="nb-NO" dirty="0" smtClean="0"/>
              <a:t>	assisterende </a:t>
            </a:r>
            <a:r>
              <a:rPr lang="nb-NO" dirty="0"/>
              <a:t>banesjef som kan </a:t>
            </a:r>
            <a:r>
              <a:rPr lang="nb-NO" dirty="0" smtClean="0"/>
              <a:t>bistå</a:t>
            </a:r>
            <a:br>
              <a:rPr lang="nb-NO" dirty="0" smtClean="0"/>
            </a:br>
            <a:r>
              <a:rPr lang="nb-NO" dirty="0" smtClean="0"/>
              <a:t>	banesjefen.</a:t>
            </a:r>
          </a:p>
        </p:txBody>
      </p:sp>
    </p:spTree>
    <p:extLst>
      <p:ext uri="{BB962C8B-B14F-4D97-AF65-F5344CB8AC3E}">
        <p14:creationId xmlns:p14="http://schemas.microsoft.com/office/powerpoint/2010/main" val="1669262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352717" y="1415890"/>
            <a:ext cx="7463737" cy="863286"/>
          </a:xfrm>
        </p:spPr>
        <p:txBody>
          <a:bodyPr>
            <a:normAutofit/>
          </a:bodyPr>
          <a:lstStyle/>
          <a:p>
            <a:pPr defTabSz="627063"/>
            <a:r>
              <a:rPr lang="nb-NO" dirty="0" smtClean="0"/>
              <a:t>6.10	Ledelse av konkurranser – elektroniske skiver 	(ES)</a:t>
            </a:r>
          </a:p>
        </p:txBody>
      </p:sp>
      <p:sp>
        <p:nvSpPr>
          <p:cNvPr id="3" name="Plassholder for tekst 2"/>
          <p:cNvSpPr>
            <a:spLocks noGrp="1"/>
          </p:cNvSpPr>
          <p:nvPr>
            <p:ph type="body" sz="quarter" idx="10"/>
          </p:nvPr>
        </p:nvSpPr>
        <p:spPr>
          <a:xfrm>
            <a:off x="1352717" y="2279176"/>
            <a:ext cx="7434852" cy="4012442"/>
          </a:xfrm>
        </p:spPr>
        <p:txBody>
          <a:bodyPr>
            <a:normAutofit/>
          </a:bodyPr>
          <a:lstStyle/>
          <a:p>
            <a:pPr marL="285750" indent="-285750" defTabSz="1609725">
              <a:buFont typeface="Arial" panose="020B0604020202020204" pitchFamily="34" charset="0"/>
              <a:buChar char="•"/>
            </a:pPr>
            <a:r>
              <a:rPr lang="nb-NO" dirty="0" smtClean="0"/>
              <a:t>6.10.4.c	Vedr. uregelmessigheter i 50 m rifle 	</a:t>
            </a:r>
            <a:r>
              <a:rPr lang="nb-NO" dirty="0" err="1" smtClean="0"/>
              <a:t>trestillingsøvelser</a:t>
            </a:r>
            <a:r>
              <a:rPr lang="nb-NO" dirty="0" smtClean="0"/>
              <a:t>, spesielt det som gjelder 	prøveskudd mellom hver stilling.</a:t>
            </a:r>
          </a:p>
          <a:p>
            <a:pPr marL="285750" indent="-285750" defTabSz="1609725">
              <a:buFont typeface="Arial" panose="020B0604020202020204" pitchFamily="34" charset="0"/>
              <a:buChar char="•"/>
            </a:pPr>
            <a:r>
              <a:rPr lang="nb-NO" dirty="0" smtClean="0"/>
              <a:t>6.10.9.3.e	Presisering av skudd som gjelder 10 m, 25 m, </a:t>
            </a:r>
            <a:br>
              <a:rPr lang="nb-NO" dirty="0" smtClean="0"/>
            </a:br>
            <a:r>
              <a:rPr lang="nb-NO" dirty="0" smtClean="0"/>
              <a:t>	50 m og 300 m.</a:t>
            </a:r>
          </a:p>
          <a:p>
            <a:pPr marL="285750" indent="-285750" defTabSz="1609725">
              <a:buFont typeface="Arial" panose="020B0604020202020204" pitchFamily="34" charset="0"/>
              <a:buChar char="•"/>
            </a:pPr>
            <a:r>
              <a:rPr lang="nb-NO" dirty="0" smtClean="0"/>
              <a:t>6.10.9.3.g</a:t>
            </a:r>
            <a:r>
              <a:rPr lang="nb-NO" dirty="0"/>
              <a:t>	</a:t>
            </a:r>
            <a:r>
              <a:rPr lang="nb-NO" dirty="0" smtClean="0"/>
              <a:t>Hvis </a:t>
            </a:r>
            <a:r>
              <a:rPr lang="nb-NO" dirty="0"/>
              <a:t>det ikke er noe sikkert bevis for at det </a:t>
            </a:r>
            <a:r>
              <a:rPr lang="nb-NO" dirty="0" smtClean="0"/>
              <a:t>	savnede skuddet </a:t>
            </a:r>
            <a:r>
              <a:rPr lang="nb-NO" dirty="0"/>
              <a:t>er en bom utenfor skiven kan </a:t>
            </a:r>
            <a:r>
              <a:rPr lang="nb-NO" dirty="0" smtClean="0"/>
              <a:t>	juryen </a:t>
            </a:r>
            <a:r>
              <a:rPr lang="nb-NO" dirty="0"/>
              <a:t>konkludere med at </a:t>
            </a:r>
            <a:r>
              <a:rPr lang="nb-NO" dirty="0" smtClean="0"/>
              <a:t>det har </a:t>
            </a:r>
            <a:r>
              <a:rPr lang="nb-NO" dirty="0"/>
              <a:t>oppstått et </a:t>
            </a:r>
            <a:r>
              <a:rPr lang="nb-NO" dirty="0" smtClean="0"/>
              <a:t>	avvik </a:t>
            </a:r>
            <a:r>
              <a:rPr lang="nb-NO" dirty="0"/>
              <a:t>i skivesystemet og telle det ekstra </a:t>
            </a:r>
            <a:r>
              <a:rPr lang="nb-NO" dirty="0" smtClean="0"/>
              <a:t>skuddet 	istedenfor </a:t>
            </a:r>
            <a:r>
              <a:rPr lang="nb-NO" dirty="0"/>
              <a:t>det savnede skuddet og det sist </a:t>
            </a:r>
            <a:r>
              <a:rPr lang="nb-NO" dirty="0" smtClean="0"/>
              <a:t>	avgitte skuddet.</a:t>
            </a:r>
          </a:p>
        </p:txBody>
      </p:sp>
    </p:spTree>
    <p:extLst>
      <p:ext uri="{BB962C8B-B14F-4D97-AF65-F5344CB8AC3E}">
        <p14:creationId xmlns:p14="http://schemas.microsoft.com/office/powerpoint/2010/main" val="3794083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352717" y="1415889"/>
            <a:ext cx="7463737" cy="999765"/>
          </a:xfrm>
        </p:spPr>
        <p:txBody>
          <a:bodyPr>
            <a:normAutofit/>
          </a:bodyPr>
          <a:lstStyle/>
          <a:p>
            <a:pPr defTabSz="627063"/>
            <a:r>
              <a:rPr lang="nb-NO" dirty="0" smtClean="0"/>
              <a:t>6.11	Konkurranseregler</a:t>
            </a:r>
          </a:p>
          <a:p>
            <a:pPr defTabSz="627063"/>
            <a:r>
              <a:rPr lang="nb-NO" dirty="0" smtClean="0"/>
              <a:t>6.12 Regler for opptreden – skyttere og ledere</a:t>
            </a:r>
          </a:p>
          <a:p>
            <a:pPr defTabSz="627063"/>
            <a:endParaRPr lang="nb-NO" dirty="0" smtClean="0"/>
          </a:p>
        </p:txBody>
      </p:sp>
      <p:sp>
        <p:nvSpPr>
          <p:cNvPr id="3" name="Plassholder for tekst 2"/>
          <p:cNvSpPr>
            <a:spLocks noGrp="1"/>
          </p:cNvSpPr>
          <p:nvPr>
            <p:ph type="body" sz="quarter" idx="10"/>
          </p:nvPr>
        </p:nvSpPr>
        <p:spPr>
          <a:xfrm>
            <a:off x="1352717" y="2456597"/>
            <a:ext cx="7434852" cy="4012442"/>
          </a:xfrm>
        </p:spPr>
        <p:txBody>
          <a:bodyPr>
            <a:normAutofit/>
          </a:bodyPr>
          <a:lstStyle/>
          <a:p>
            <a:pPr marL="285750" indent="-285750" defTabSz="1609725">
              <a:buFont typeface="Arial" panose="020B0604020202020204" pitchFamily="34" charset="0"/>
              <a:buChar char="•"/>
            </a:pPr>
            <a:r>
              <a:rPr lang="nb-NO" dirty="0" smtClean="0"/>
              <a:t>6.11.3.1	Presisering; gjelder konkurransens siste fem 	minutter.</a:t>
            </a:r>
          </a:p>
          <a:p>
            <a:pPr marL="285750" indent="-285750" defTabSz="1609725">
              <a:buFont typeface="Arial" panose="020B0604020202020204" pitchFamily="34" charset="0"/>
              <a:buChar char="•"/>
            </a:pPr>
            <a:r>
              <a:rPr lang="nb-NO" dirty="0" smtClean="0"/>
              <a:t>6.11.6.9	Det er standplasslederen som skal ha observert 	uregelmessigheter.</a:t>
            </a:r>
          </a:p>
          <a:p>
            <a:pPr marL="285750" indent="-285750" defTabSz="1609725">
              <a:buFont typeface="Arial" panose="020B0604020202020204" pitchFamily="34" charset="0"/>
              <a:buChar char="•"/>
            </a:pPr>
            <a:r>
              <a:rPr lang="nb-NO" dirty="0"/>
              <a:t>6.12.5.1	I alle øvelser er ikke-verbal (stille) </a:t>
            </a:r>
            <a:r>
              <a:rPr lang="nb-NO" dirty="0" err="1"/>
              <a:t>coaching</a:t>
            </a:r>
            <a:r>
              <a:rPr lang="nb-NO" dirty="0"/>
              <a:t> </a:t>
            </a:r>
            <a:r>
              <a:rPr lang="nb-NO" dirty="0" smtClean="0"/>
              <a:t>	tillatt</a:t>
            </a:r>
            <a:r>
              <a:rPr lang="nb-NO" dirty="0"/>
              <a:t>. I 50 </a:t>
            </a:r>
            <a:r>
              <a:rPr lang="nb-NO" dirty="0" smtClean="0"/>
              <a:t>m </a:t>
            </a:r>
            <a:r>
              <a:rPr lang="nb-NO" dirty="0" err="1" smtClean="0"/>
              <a:t>trestillingsfinaler</a:t>
            </a:r>
            <a:r>
              <a:rPr lang="nb-NO" dirty="0" smtClean="0"/>
              <a:t> </a:t>
            </a:r>
            <a:r>
              <a:rPr lang="nb-NO" dirty="0"/>
              <a:t>er verbal </a:t>
            </a:r>
            <a:r>
              <a:rPr lang="nb-NO" dirty="0" smtClean="0"/>
              <a:t>	</a:t>
            </a:r>
            <a:r>
              <a:rPr lang="nb-NO" dirty="0" err="1" smtClean="0"/>
              <a:t>coaching</a:t>
            </a:r>
            <a:r>
              <a:rPr lang="nb-NO" dirty="0" smtClean="0"/>
              <a:t> </a:t>
            </a:r>
            <a:r>
              <a:rPr lang="nb-NO" dirty="0"/>
              <a:t>tillatt kun i omstillingstiden (</a:t>
            </a:r>
            <a:r>
              <a:rPr lang="nb-NO" dirty="0" smtClean="0"/>
              <a:t>mellom 	stillingene).</a:t>
            </a:r>
          </a:p>
          <a:p>
            <a:pPr marL="285750" indent="-285750" defTabSz="1609725">
              <a:buFont typeface="Arial" panose="020B0604020202020204" pitchFamily="34" charset="0"/>
              <a:buChar char="•"/>
            </a:pPr>
            <a:r>
              <a:rPr lang="nb-NO" dirty="0"/>
              <a:t>6.12.6.2.c	Diskvalifiseres en skytter i en del av </a:t>
            </a:r>
            <a:r>
              <a:rPr lang="nb-NO" dirty="0" smtClean="0"/>
              <a:t>en øvelse 	skal </a:t>
            </a:r>
            <a:r>
              <a:rPr lang="nb-NO" dirty="0"/>
              <a:t>hans resultater </a:t>
            </a:r>
            <a:r>
              <a:rPr lang="nb-NO" dirty="0" smtClean="0"/>
              <a:t>fra alle </a:t>
            </a:r>
            <a:r>
              <a:rPr lang="nb-NO" dirty="0"/>
              <a:t>deler av øvelsen </a:t>
            </a:r>
            <a:r>
              <a:rPr lang="nb-NO" dirty="0" smtClean="0"/>
              <a:t>	strykes </a:t>
            </a:r>
            <a:r>
              <a:rPr lang="nb-NO" dirty="0"/>
              <a:t>og skytteren listes nederst </a:t>
            </a:r>
            <a:r>
              <a:rPr lang="nb-NO" dirty="0" smtClean="0"/>
              <a:t/>
            </a:r>
            <a:br>
              <a:rPr lang="nb-NO" dirty="0" smtClean="0"/>
            </a:br>
            <a:r>
              <a:rPr lang="nb-NO" dirty="0" smtClean="0"/>
              <a:t>	på resultatlisten </a:t>
            </a:r>
            <a:r>
              <a:rPr lang="nb-NO" dirty="0"/>
              <a:t>med en forklaring </a:t>
            </a:r>
            <a:r>
              <a:rPr lang="nb-NO" dirty="0" smtClean="0"/>
              <a:t/>
            </a:r>
            <a:br>
              <a:rPr lang="nb-NO" dirty="0" smtClean="0"/>
            </a:br>
            <a:r>
              <a:rPr lang="nb-NO" dirty="0" smtClean="0"/>
              <a:t>	på </a:t>
            </a:r>
            <a:r>
              <a:rPr lang="nb-NO" dirty="0"/>
              <a:t>hvorfor han ble diskvalifisert.</a:t>
            </a:r>
            <a:endParaRPr lang="nb-NO" dirty="0" smtClean="0"/>
          </a:p>
        </p:txBody>
      </p:sp>
    </p:spTree>
    <p:extLst>
      <p:ext uri="{BB962C8B-B14F-4D97-AF65-F5344CB8AC3E}">
        <p14:creationId xmlns:p14="http://schemas.microsoft.com/office/powerpoint/2010/main" val="1427875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352717" y="1415889"/>
            <a:ext cx="7463737" cy="576683"/>
          </a:xfrm>
        </p:spPr>
        <p:txBody>
          <a:bodyPr>
            <a:normAutofit/>
          </a:bodyPr>
          <a:lstStyle/>
          <a:p>
            <a:pPr defTabSz="627063"/>
            <a:r>
              <a:rPr lang="nb-NO" dirty="0" smtClean="0"/>
              <a:t>6.12 Regler for opptreden – skyttere og ledere</a:t>
            </a:r>
          </a:p>
          <a:p>
            <a:pPr defTabSz="627063"/>
            <a:endParaRPr lang="nb-NO" dirty="0" smtClean="0"/>
          </a:p>
        </p:txBody>
      </p:sp>
      <p:sp>
        <p:nvSpPr>
          <p:cNvPr id="3" name="Plassholder for tekst 2"/>
          <p:cNvSpPr>
            <a:spLocks noGrp="1"/>
          </p:cNvSpPr>
          <p:nvPr>
            <p:ph type="body" sz="quarter" idx="10"/>
          </p:nvPr>
        </p:nvSpPr>
        <p:spPr>
          <a:xfrm>
            <a:off x="1352717" y="1992572"/>
            <a:ext cx="7434852" cy="4326342"/>
          </a:xfrm>
        </p:spPr>
        <p:txBody>
          <a:bodyPr>
            <a:normAutofit/>
          </a:bodyPr>
          <a:lstStyle/>
          <a:p>
            <a:pPr marL="285750" indent="-285750" defTabSz="1609725">
              <a:buFont typeface="Arial" panose="020B0604020202020204" pitchFamily="34" charset="0"/>
              <a:buChar char="•"/>
            </a:pPr>
            <a:r>
              <a:rPr lang="nb-NO" dirty="0"/>
              <a:t>6.12.6.2.d	Usportslig opptreden. Blir en </a:t>
            </a:r>
            <a:r>
              <a:rPr lang="nb-NO" dirty="0" smtClean="0"/>
              <a:t>skytter 	diskvalifisert </a:t>
            </a:r>
            <a:r>
              <a:rPr lang="nb-NO" dirty="0"/>
              <a:t>for brudd på </a:t>
            </a:r>
            <a:r>
              <a:rPr lang="nb-NO" dirty="0" smtClean="0"/>
              <a:t/>
            </a:r>
            <a:br>
              <a:rPr lang="nb-NO" dirty="0" smtClean="0"/>
            </a:br>
            <a:r>
              <a:rPr lang="nb-NO" dirty="0" smtClean="0"/>
              <a:t>	anti-dopingbestemmelsene</a:t>
            </a:r>
            <a:r>
              <a:rPr lang="nb-NO" dirty="0"/>
              <a:t>, </a:t>
            </a:r>
            <a:r>
              <a:rPr lang="nb-NO" dirty="0" smtClean="0"/>
              <a:t>eller for andre 	alvorlige brudd på reglene </a:t>
            </a:r>
            <a:r>
              <a:rPr lang="nb-NO" dirty="0"/>
              <a:t>eller for fysisk </a:t>
            </a:r>
            <a:r>
              <a:rPr lang="nb-NO" dirty="0" smtClean="0"/>
              <a:t>	overgrep mot noen skal skytterens resultater 	strykes og forklares </a:t>
            </a:r>
            <a:r>
              <a:rPr lang="nb-NO" dirty="0"/>
              <a:t>med </a:t>
            </a:r>
            <a:r>
              <a:rPr lang="nb-NO" dirty="0" smtClean="0"/>
              <a:t>"</a:t>
            </a:r>
            <a:r>
              <a:rPr lang="nb-NO" dirty="0"/>
              <a:t>usportslig </a:t>
            </a:r>
            <a:r>
              <a:rPr lang="nb-NO" dirty="0" smtClean="0"/>
              <a:t>	opptreden</a:t>
            </a:r>
            <a:r>
              <a:rPr lang="nb-NO" dirty="0"/>
              <a:t>" i resultatlistene</a:t>
            </a:r>
            <a:r>
              <a:rPr lang="nb-NO" dirty="0" smtClean="0"/>
              <a:t>.</a:t>
            </a:r>
          </a:p>
          <a:p>
            <a:pPr marL="285750" indent="-285750" defTabSz="1609725">
              <a:buFont typeface="Arial" panose="020B0604020202020204" pitchFamily="34" charset="0"/>
              <a:buChar char="•"/>
            </a:pPr>
            <a:r>
              <a:rPr lang="nb-NO" dirty="0"/>
              <a:t>6.12.6.2.f	Et </a:t>
            </a:r>
            <a:r>
              <a:rPr lang="nb-NO" dirty="0" err="1"/>
              <a:t>skytelag</a:t>
            </a:r>
            <a:r>
              <a:rPr lang="nb-NO" dirty="0"/>
              <a:t>, med en deltaker som blir </a:t>
            </a:r>
            <a:r>
              <a:rPr lang="nb-NO" dirty="0" smtClean="0"/>
              <a:t>	diskvalifisert</a:t>
            </a:r>
            <a:r>
              <a:rPr lang="nb-NO" dirty="0"/>
              <a:t>, skal </a:t>
            </a:r>
            <a:r>
              <a:rPr lang="nb-NO" dirty="0" smtClean="0"/>
              <a:t>ikke rangeres</a:t>
            </a:r>
            <a:r>
              <a:rPr lang="nb-NO" dirty="0"/>
              <a:t>, men listes i </a:t>
            </a:r>
            <a:r>
              <a:rPr lang="nb-NO" dirty="0" smtClean="0"/>
              <a:t>	resultatlisten </a:t>
            </a:r>
            <a:r>
              <a:rPr lang="nb-NO" dirty="0"/>
              <a:t>som </a:t>
            </a:r>
            <a:r>
              <a:rPr lang="nb-NO" dirty="0" smtClean="0"/>
              <a:t>diskvalifisert.</a:t>
            </a:r>
          </a:p>
          <a:p>
            <a:pPr marL="285750" indent="-285750" defTabSz="1609725">
              <a:buFont typeface="Arial" panose="020B0604020202020204" pitchFamily="34" charset="0"/>
              <a:buChar char="•"/>
            </a:pPr>
            <a:r>
              <a:rPr lang="nb-NO" dirty="0" smtClean="0"/>
              <a:t>6.12.6.2.g</a:t>
            </a:r>
            <a:r>
              <a:rPr lang="nb-NO" dirty="0"/>
              <a:t>	Når det foreligger en avstraffelse eller </a:t>
            </a:r>
            <a:r>
              <a:rPr lang="nb-NO" dirty="0" smtClean="0"/>
              <a:t>	diskvalifikasjon</a:t>
            </a:r>
            <a:r>
              <a:rPr lang="nb-NO" dirty="0"/>
              <a:t>, skal </a:t>
            </a:r>
            <a:r>
              <a:rPr lang="nb-NO" dirty="0" smtClean="0"/>
              <a:t>et jurymedlem </a:t>
            </a:r>
            <a:r>
              <a:rPr lang="nb-NO" dirty="0"/>
              <a:t>sørge for, </a:t>
            </a:r>
            <a:r>
              <a:rPr lang="nb-NO" dirty="0" smtClean="0"/>
              <a:t>	eller </a:t>
            </a:r>
            <a:r>
              <a:rPr lang="nb-NO" dirty="0"/>
              <a:t>godkjenne merknader i </a:t>
            </a:r>
            <a:r>
              <a:rPr lang="nb-NO" dirty="0" smtClean="0"/>
              <a:t/>
            </a:r>
            <a:br>
              <a:rPr lang="nb-NO" dirty="0" smtClean="0"/>
            </a:br>
            <a:r>
              <a:rPr lang="nb-NO" dirty="0" smtClean="0"/>
              <a:t>	resultatlisten med forklaring.</a:t>
            </a:r>
          </a:p>
        </p:txBody>
      </p:sp>
    </p:spTree>
    <p:extLst>
      <p:ext uri="{BB962C8B-B14F-4D97-AF65-F5344CB8AC3E}">
        <p14:creationId xmlns:p14="http://schemas.microsoft.com/office/powerpoint/2010/main" val="31468962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352717" y="1415889"/>
            <a:ext cx="7463737" cy="1477436"/>
          </a:xfrm>
        </p:spPr>
        <p:txBody>
          <a:bodyPr>
            <a:normAutofit lnSpcReduction="10000"/>
          </a:bodyPr>
          <a:lstStyle/>
          <a:p>
            <a:pPr defTabSz="627063"/>
            <a:r>
              <a:rPr lang="nb-NO" dirty="0" smtClean="0"/>
              <a:t>6.12 Regler for opptreden – skyttere og ledere</a:t>
            </a:r>
          </a:p>
          <a:p>
            <a:pPr defTabSz="627063"/>
            <a:r>
              <a:rPr lang="nb-NO" dirty="0" smtClean="0"/>
              <a:t>6.13 </a:t>
            </a:r>
            <a:r>
              <a:rPr lang="nb-NO" dirty="0" err="1" smtClean="0"/>
              <a:t>Funksjoneringsfeil</a:t>
            </a:r>
            <a:endParaRPr lang="nb-NO" dirty="0" smtClean="0"/>
          </a:p>
          <a:p>
            <a:pPr defTabSz="627063"/>
            <a:r>
              <a:rPr lang="nb-NO" dirty="0" smtClean="0"/>
              <a:t>6.14 Prosedyrer for dømming og generering av 	resultater</a:t>
            </a:r>
          </a:p>
          <a:p>
            <a:pPr defTabSz="627063"/>
            <a:endParaRPr lang="nb-NO" dirty="0" smtClean="0"/>
          </a:p>
        </p:txBody>
      </p:sp>
      <p:sp>
        <p:nvSpPr>
          <p:cNvPr id="3" name="Plassholder for tekst 2"/>
          <p:cNvSpPr>
            <a:spLocks noGrp="1"/>
          </p:cNvSpPr>
          <p:nvPr>
            <p:ph type="body" sz="quarter" idx="10"/>
          </p:nvPr>
        </p:nvSpPr>
        <p:spPr>
          <a:xfrm>
            <a:off x="1352717" y="3057097"/>
            <a:ext cx="7434852" cy="3643954"/>
          </a:xfrm>
        </p:spPr>
        <p:txBody>
          <a:bodyPr>
            <a:normAutofit/>
          </a:bodyPr>
          <a:lstStyle/>
          <a:p>
            <a:pPr marL="285750" indent="-285750" defTabSz="1609725">
              <a:buFont typeface="Arial" panose="020B0604020202020204" pitchFamily="34" charset="0"/>
              <a:buChar char="•"/>
            </a:pPr>
            <a:r>
              <a:rPr lang="nb-NO" dirty="0" smtClean="0"/>
              <a:t>6.12.6.3.a	Alvorlige brudd på sikkerheten skal resultere i 	diskvalifikasjon.</a:t>
            </a:r>
          </a:p>
          <a:p>
            <a:pPr marL="285750" indent="-285750" defTabSz="1609725">
              <a:buFont typeface="Arial" panose="020B0604020202020204" pitchFamily="34" charset="0"/>
              <a:buChar char="•"/>
            </a:pPr>
            <a:r>
              <a:rPr lang="nb-NO" dirty="0"/>
              <a:t>6.13.2.1.c	Våpenet ikke avgir skuddet eller ikke </a:t>
            </a:r>
            <a:r>
              <a:rPr lang="nb-NO" dirty="0" smtClean="0"/>
              <a:t>	funksjonerer tilfredsstillende og	avtrekkermekanismen </a:t>
            </a:r>
            <a:r>
              <a:rPr lang="nb-NO" dirty="0"/>
              <a:t>er utløst</a:t>
            </a:r>
            <a:r>
              <a:rPr lang="nb-NO" dirty="0" smtClean="0"/>
              <a:t>.</a:t>
            </a:r>
          </a:p>
          <a:p>
            <a:pPr marL="285750" indent="-285750" defTabSz="1609725">
              <a:buFont typeface="Arial" panose="020B0604020202020204" pitchFamily="34" charset="0"/>
              <a:buChar char="•"/>
            </a:pPr>
            <a:r>
              <a:rPr lang="nb-NO" dirty="0" smtClean="0"/>
              <a:t>6.14.3	Distribusjon av resultatlister. Arrangører skal 	distribuere foreløpige og offisielle resultater. 	Slik distribusjon kan også skje elektronisk.</a:t>
            </a:r>
          </a:p>
          <a:p>
            <a:pPr marL="285750" indent="-285750" defTabSz="1609725">
              <a:buFont typeface="Arial" panose="020B0604020202020204" pitchFamily="34" charset="0"/>
              <a:buChar char="•"/>
            </a:pPr>
            <a:r>
              <a:rPr lang="nb-NO" dirty="0" smtClean="0"/>
              <a:t>6.14.4	Etter et ISSF mesterskap vil </a:t>
            </a:r>
            <a:r>
              <a:rPr lang="nb-NO" dirty="0" err="1" smtClean="0"/>
              <a:t>ISSFs</a:t>
            </a:r>
            <a:r>
              <a:rPr lang="nb-NO" dirty="0" smtClean="0"/>
              <a:t/>
            </a:r>
            <a:br>
              <a:rPr lang="nb-NO" dirty="0" smtClean="0"/>
            </a:br>
            <a:r>
              <a:rPr lang="nb-NO" dirty="0" smtClean="0"/>
              <a:t>	hovedkvarter produsere en</a:t>
            </a:r>
            <a:br>
              <a:rPr lang="nb-NO" dirty="0" smtClean="0"/>
            </a:br>
            <a:r>
              <a:rPr lang="nb-NO" dirty="0" smtClean="0"/>
              <a:t>	offisiell elektronisk (on-line)</a:t>
            </a:r>
            <a:br>
              <a:rPr lang="nb-NO" dirty="0" smtClean="0"/>
            </a:br>
            <a:r>
              <a:rPr lang="nb-NO" dirty="0" smtClean="0"/>
              <a:t>	resultatbok.</a:t>
            </a:r>
          </a:p>
        </p:txBody>
      </p:sp>
    </p:spTree>
    <p:extLst>
      <p:ext uri="{BB962C8B-B14F-4D97-AF65-F5344CB8AC3E}">
        <p14:creationId xmlns:p14="http://schemas.microsoft.com/office/powerpoint/2010/main" val="466020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352717" y="1415889"/>
            <a:ext cx="7463737" cy="781401"/>
          </a:xfrm>
        </p:spPr>
        <p:txBody>
          <a:bodyPr>
            <a:normAutofit/>
          </a:bodyPr>
          <a:lstStyle/>
          <a:p>
            <a:pPr defTabSz="627063"/>
            <a:r>
              <a:rPr lang="nb-NO" dirty="0" smtClean="0"/>
              <a:t>6.14 Prosedyrer for dømming og generering av 	resultater</a:t>
            </a:r>
          </a:p>
          <a:p>
            <a:pPr defTabSz="627063"/>
            <a:endParaRPr lang="nb-NO" dirty="0" smtClean="0"/>
          </a:p>
        </p:txBody>
      </p:sp>
      <p:sp>
        <p:nvSpPr>
          <p:cNvPr id="3" name="Plassholder for tekst 2"/>
          <p:cNvSpPr>
            <a:spLocks noGrp="1"/>
          </p:cNvSpPr>
          <p:nvPr>
            <p:ph type="body" sz="quarter" idx="10"/>
          </p:nvPr>
        </p:nvSpPr>
        <p:spPr>
          <a:xfrm>
            <a:off x="1352717" y="2210936"/>
            <a:ext cx="7434852" cy="4053386"/>
          </a:xfrm>
        </p:spPr>
        <p:txBody>
          <a:bodyPr>
            <a:normAutofit/>
          </a:bodyPr>
          <a:lstStyle/>
          <a:p>
            <a:pPr marL="285750" indent="-285750" defTabSz="1609725">
              <a:buFont typeface="Arial" panose="020B0604020202020204" pitchFamily="34" charset="0"/>
              <a:buChar char="•"/>
            </a:pPr>
            <a:r>
              <a:rPr lang="nb-NO" dirty="0" smtClean="0"/>
              <a:t>6.14.4.2	Nye forkortelser.</a:t>
            </a:r>
            <a:br>
              <a:rPr lang="nb-NO" dirty="0" smtClean="0"/>
            </a:br>
            <a:r>
              <a:rPr lang="nb-NO" dirty="0" smtClean="0"/>
              <a:t>	DQB - Diskvalifisert for usportslig oppførsel.</a:t>
            </a:r>
            <a:br>
              <a:rPr lang="nb-NO" dirty="0" smtClean="0"/>
            </a:br>
            <a:r>
              <a:rPr lang="nb-NO" dirty="0" smtClean="0"/>
              <a:t>	</a:t>
            </a:r>
            <a:r>
              <a:rPr lang="nb-NO" dirty="0"/>
              <a:t>QWR - Ny </a:t>
            </a:r>
            <a:r>
              <a:rPr lang="nb-NO" dirty="0" smtClean="0"/>
              <a:t>verdensrekord </a:t>
            </a:r>
            <a:r>
              <a:rPr lang="nb-NO" dirty="0"/>
              <a:t>for </a:t>
            </a:r>
            <a:r>
              <a:rPr lang="nb-NO" dirty="0" smtClean="0"/>
              <a:t>	kvalifiseringskonkurranser.</a:t>
            </a:r>
            <a:br>
              <a:rPr lang="nb-NO" dirty="0" smtClean="0"/>
            </a:br>
            <a:r>
              <a:rPr lang="nb-NO" dirty="0" smtClean="0"/>
              <a:t>	</a:t>
            </a:r>
            <a:r>
              <a:rPr lang="nb-NO" dirty="0"/>
              <a:t>EQWR - Tangering av verdensrekord for</a:t>
            </a:r>
          </a:p>
          <a:p>
            <a:pPr defTabSz="1609725"/>
            <a:r>
              <a:rPr lang="nb-NO" dirty="0" smtClean="0"/>
              <a:t>	kvalifiseringskonkurranser.</a:t>
            </a:r>
            <a:endParaRPr lang="nb-NO" dirty="0"/>
          </a:p>
          <a:p>
            <a:pPr defTabSz="1609725"/>
            <a:r>
              <a:rPr lang="nb-NO" dirty="0"/>
              <a:t>	QWRJ - Ny verdensrekord for juniorer i</a:t>
            </a:r>
          </a:p>
          <a:p>
            <a:pPr defTabSz="1609725"/>
            <a:r>
              <a:rPr lang="nb-NO" dirty="0" smtClean="0"/>
              <a:t>	kvalifiseringskonkurranser.</a:t>
            </a:r>
          </a:p>
          <a:p>
            <a:pPr defTabSz="1609725"/>
            <a:r>
              <a:rPr lang="nb-NO" dirty="0"/>
              <a:t>	QOR - Ny olympisk rekord for </a:t>
            </a:r>
            <a:r>
              <a:rPr lang="nb-NO" dirty="0" smtClean="0"/>
              <a:t>	kvalifiseringskonkurransen.</a:t>
            </a:r>
          </a:p>
          <a:p>
            <a:pPr defTabSz="1609725"/>
            <a:r>
              <a:rPr lang="nb-NO" dirty="0"/>
              <a:t>	EQOR - Tangering av olympisk rekord for</a:t>
            </a:r>
          </a:p>
          <a:p>
            <a:pPr defTabSz="1609725"/>
            <a:r>
              <a:rPr lang="nb-NO" dirty="0" smtClean="0"/>
              <a:t>	kvalifiseringskonkurransen.</a:t>
            </a:r>
            <a:endParaRPr lang="nb-NO" dirty="0"/>
          </a:p>
        </p:txBody>
      </p:sp>
    </p:spTree>
    <p:extLst>
      <p:ext uri="{BB962C8B-B14F-4D97-AF65-F5344CB8AC3E}">
        <p14:creationId xmlns:p14="http://schemas.microsoft.com/office/powerpoint/2010/main" val="794809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10000"/>
          </a:bodyPr>
          <a:lstStyle/>
          <a:p>
            <a:r>
              <a:rPr lang="nb-NO" dirty="0" smtClean="0"/>
              <a:t>INNLEDNING</a:t>
            </a:r>
            <a:endParaRPr lang="nb-NO" dirty="0"/>
          </a:p>
        </p:txBody>
      </p:sp>
      <p:sp>
        <p:nvSpPr>
          <p:cNvPr id="7" name="Text Placeholder 6"/>
          <p:cNvSpPr>
            <a:spLocks noGrp="1"/>
          </p:cNvSpPr>
          <p:nvPr>
            <p:ph type="body" sz="quarter" idx="10"/>
          </p:nvPr>
        </p:nvSpPr>
        <p:spPr>
          <a:xfrm>
            <a:off x="1352550" y="1864030"/>
            <a:ext cx="7334250" cy="3908973"/>
          </a:xfrm>
        </p:spPr>
        <p:txBody>
          <a:bodyPr/>
          <a:lstStyle/>
          <a:p>
            <a:r>
              <a:rPr lang="nb-NO" dirty="0" smtClean="0"/>
              <a:t>Denne presentasjonen inneholder en opplisting av de regelpunktene som er endret i 2017-reglene i forhold til</a:t>
            </a:r>
            <a:br>
              <a:rPr lang="nb-NO" dirty="0" smtClean="0"/>
            </a:br>
            <a:r>
              <a:rPr lang="nb-NO" dirty="0" smtClean="0"/>
              <a:t>2013-reglene. Mindre endringer (enkeltord eller justeringer) som ikke endrer betydningen av regelpunktet er ikke omtalt, men alle punktene hvor det er slike endringer er listet opp på slutten av presentasjonen. Interesserte kan selv slå opp og lese i nytt og gammelt regelverk. NB! Regelnummeret er nødvendigvis ikke det samme i de to versjonene.</a:t>
            </a:r>
          </a:p>
          <a:p>
            <a:r>
              <a:rPr lang="nb-NO" dirty="0" smtClean="0"/>
              <a:t>De mindre endringene kan være så «ubetydelige» at det eksempelvis dreier seg om et ord eller et uttrykk som i forrige versjon var med fete typer, og i 2017 versjonen er dette skrevet med normale typer, - eller det kan være at ei setning er «ombygd», men med de samme ordene som sist.</a:t>
            </a:r>
          </a:p>
          <a:p>
            <a:endParaRPr lang="nb-NO" dirty="0"/>
          </a:p>
        </p:txBody>
      </p:sp>
    </p:spTree>
    <p:extLst>
      <p:ext uri="{BB962C8B-B14F-4D97-AF65-F5344CB8AC3E}">
        <p14:creationId xmlns:p14="http://schemas.microsoft.com/office/powerpoint/2010/main" val="3851636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352717" y="1415889"/>
            <a:ext cx="7463737" cy="781401"/>
          </a:xfrm>
        </p:spPr>
        <p:txBody>
          <a:bodyPr>
            <a:normAutofit/>
          </a:bodyPr>
          <a:lstStyle/>
          <a:p>
            <a:pPr defTabSz="627063"/>
            <a:r>
              <a:rPr lang="nb-NO" dirty="0" smtClean="0"/>
              <a:t>6.14 Prosedyrer for dømming og generering av 	resultater</a:t>
            </a:r>
          </a:p>
          <a:p>
            <a:pPr defTabSz="627063"/>
            <a:endParaRPr lang="nb-NO" dirty="0" smtClean="0"/>
          </a:p>
        </p:txBody>
      </p:sp>
      <p:sp>
        <p:nvSpPr>
          <p:cNvPr id="3" name="Plassholder for tekst 2"/>
          <p:cNvSpPr>
            <a:spLocks noGrp="1"/>
          </p:cNvSpPr>
          <p:nvPr>
            <p:ph type="body" sz="quarter" idx="10"/>
          </p:nvPr>
        </p:nvSpPr>
        <p:spPr>
          <a:xfrm>
            <a:off x="1352717" y="2210935"/>
            <a:ext cx="7434852" cy="3357352"/>
          </a:xfrm>
        </p:spPr>
        <p:txBody>
          <a:bodyPr>
            <a:normAutofit/>
          </a:bodyPr>
          <a:lstStyle/>
          <a:p>
            <a:pPr marL="285750" indent="-285750" defTabSz="1609725">
              <a:buFont typeface="Arial" panose="020B0604020202020204" pitchFamily="34" charset="0"/>
              <a:buChar char="•"/>
            </a:pPr>
            <a:r>
              <a:rPr lang="nb-NO" dirty="0" smtClean="0"/>
              <a:t>6.14.5	Den offisielle resultatlisten skal signeres av 	RTD-juryen.</a:t>
            </a:r>
          </a:p>
          <a:p>
            <a:pPr marL="285750" indent="-285750" defTabSz="1609725">
              <a:buFont typeface="Arial" panose="020B0604020202020204" pitchFamily="34" charset="0"/>
              <a:buChar char="•"/>
            </a:pPr>
            <a:r>
              <a:rPr lang="nb-NO" dirty="0" smtClean="0"/>
              <a:t>6.14.9	Verdensrekorder kan etableres i alle ISSF-	mesterskap og øvelser hvor det deles ut 	gullmedaljer, jfr. ISSF General </a:t>
            </a:r>
            <a:r>
              <a:rPr lang="nb-NO" dirty="0" err="1" smtClean="0"/>
              <a:t>Regulations</a:t>
            </a:r>
            <a:r>
              <a:rPr lang="nb-NO" dirty="0" smtClean="0"/>
              <a:t>, </a:t>
            </a:r>
            <a:br>
              <a:rPr lang="nb-NO" dirty="0" smtClean="0"/>
            </a:br>
            <a:r>
              <a:rPr lang="nb-NO" dirty="0" smtClean="0"/>
              <a:t>	art. 3.9.</a:t>
            </a:r>
          </a:p>
          <a:p>
            <a:pPr marL="285750" indent="-285750" defTabSz="1609725">
              <a:buFont typeface="Arial" panose="020B0604020202020204" pitchFamily="34" charset="0"/>
              <a:buChar char="•"/>
            </a:pPr>
            <a:r>
              <a:rPr lang="nb-NO" dirty="0"/>
              <a:t>6.14.9.1	Verdensrekorder (WR) i olympiske øvelser kan </a:t>
            </a:r>
            <a:r>
              <a:rPr lang="nb-NO" dirty="0" smtClean="0"/>
              <a:t>	etableres </a:t>
            </a:r>
            <a:r>
              <a:rPr lang="nb-NO" dirty="0"/>
              <a:t>i finaler i </a:t>
            </a:r>
            <a:r>
              <a:rPr lang="nb-NO" dirty="0" smtClean="0"/>
              <a:t>de øvelsene </a:t>
            </a:r>
            <a:r>
              <a:rPr lang="nb-NO" dirty="0"/>
              <a:t>som kun </a:t>
            </a:r>
            <a:r>
              <a:rPr lang="nb-NO" dirty="0" smtClean="0"/>
              <a:t>	registrerer </a:t>
            </a:r>
            <a:r>
              <a:rPr lang="nb-NO" dirty="0"/>
              <a:t>finaleresultater. Verdensrekorder </a:t>
            </a:r>
            <a:r>
              <a:rPr lang="nb-NO" dirty="0" smtClean="0"/>
              <a:t>	(</a:t>
            </a:r>
            <a:r>
              <a:rPr lang="nb-NO" dirty="0"/>
              <a:t>WR) </a:t>
            </a:r>
            <a:r>
              <a:rPr lang="nb-NO" dirty="0" smtClean="0"/>
              <a:t>i godkjente </a:t>
            </a:r>
            <a:r>
              <a:rPr lang="nb-NO" dirty="0"/>
              <a:t>ikke-olympiske øvelser vil bli </a:t>
            </a:r>
            <a:r>
              <a:rPr lang="nb-NO" dirty="0" smtClean="0"/>
              <a:t>	registrert </a:t>
            </a:r>
            <a:r>
              <a:rPr lang="nb-NO" dirty="0"/>
              <a:t>iht. </a:t>
            </a:r>
            <a:r>
              <a:rPr lang="nb-NO" dirty="0" smtClean="0"/>
              <a:t>totalsummen.</a:t>
            </a:r>
          </a:p>
        </p:txBody>
      </p:sp>
    </p:spTree>
    <p:extLst>
      <p:ext uri="{BB962C8B-B14F-4D97-AF65-F5344CB8AC3E}">
        <p14:creationId xmlns:p14="http://schemas.microsoft.com/office/powerpoint/2010/main" val="2534955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352717" y="1415889"/>
            <a:ext cx="7463737" cy="781401"/>
          </a:xfrm>
        </p:spPr>
        <p:txBody>
          <a:bodyPr>
            <a:normAutofit/>
          </a:bodyPr>
          <a:lstStyle/>
          <a:p>
            <a:pPr defTabSz="627063"/>
            <a:r>
              <a:rPr lang="nb-NO" dirty="0" smtClean="0"/>
              <a:t>6.14 Prosedyrer for dømming og generering av 	resultater</a:t>
            </a:r>
          </a:p>
          <a:p>
            <a:pPr defTabSz="627063"/>
            <a:endParaRPr lang="nb-NO" dirty="0" smtClean="0"/>
          </a:p>
        </p:txBody>
      </p:sp>
      <p:sp>
        <p:nvSpPr>
          <p:cNvPr id="3" name="Plassholder for tekst 2"/>
          <p:cNvSpPr>
            <a:spLocks noGrp="1"/>
          </p:cNvSpPr>
          <p:nvPr>
            <p:ph type="body" sz="quarter" idx="10"/>
          </p:nvPr>
        </p:nvSpPr>
        <p:spPr>
          <a:xfrm>
            <a:off x="1352717" y="2210935"/>
            <a:ext cx="7434852" cy="3330056"/>
          </a:xfrm>
        </p:spPr>
        <p:txBody>
          <a:bodyPr>
            <a:normAutofit/>
          </a:bodyPr>
          <a:lstStyle/>
          <a:p>
            <a:pPr marL="285750" indent="-285750" defTabSz="1609725">
              <a:buFont typeface="Arial" panose="020B0604020202020204" pitchFamily="34" charset="0"/>
              <a:buChar char="•"/>
            </a:pPr>
            <a:r>
              <a:rPr lang="nb-NO" dirty="0" smtClean="0"/>
              <a:t>6.14.9.3</a:t>
            </a:r>
            <a:r>
              <a:rPr lang="nb-NO" dirty="0"/>
              <a:t>	Junior verdensrekorder (WRJ) i olympiske </a:t>
            </a:r>
            <a:r>
              <a:rPr lang="nb-NO" dirty="0" smtClean="0"/>
              <a:t>	øvelser </a:t>
            </a:r>
            <a:r>
              <a:rPr lang="nb-NO" dirty="0"/>
              <a:t>etableres i finaler i </a:t>
            </a:r>
            <a:r>
              <a:rPr lang="nb-NO" dirty="0" smtClean="0"/>
              <a:t>de øvelsene </a:t>
            </a:r>
            <a:r>
              <a:rPr lang="nb-NO" dirty="0"/>
              <a:t>som kun </a:t>
            </a:r>
            <a:r>
              <a:rPr lang="nb-NO" dirty="0" smtClean="0"/>
              <a:t>	registrerer finaleresultater</a:t>
            </a:r>
            <a:r>
              <a:rPr lang="nb-NO" dirty="0"/>
              <a:t>. Junior </a:t>
            </a:r>
            <a:r>
              <a:rPr lang="nb-NO" dirty="0" smtClean="0"/>
              <a:t>verdens-</a:t>
            </a:r>
            <a:br>
              <a:rPr lang="nb-NO" dirty="0" smtClean="0"/>
            </a:br>
            <a:r>
              <a:rPr lang="nb-NO" dirty="0" smtClean="0"/>
              <a:t>	rekorder (WRJ</a:t>
            </a:r>
            <a:r>
              <a:rPr lang="nb-NO" dirty="0"/>
              <a:t>) i godkjente </a:t>
            </a:r>
            <a:r>
              <a:rPr lang="nb-NO" dirty="0" smtClean="0"/>
              <a:t>ikke-olympiske 	øvelser </a:t>
            </a:r>
            <a:r>
              <a:rPr lang="nb-NO" dirty="0"/>
              <a:t>vil bli registrert </a:t>
            </a:r>
            <a:r>
              <a:rPr lang="nb-NO" dirty="0" smtClean="0"/>
              <a:t>iht. totalsummen.</a:t>
            </a:r>
          </a:p>
          <a:p>
            <a:pPr marL="285750" indent="-285750" defTabSz="1609725">
              <a:buFont typeface="Arial" panose="020B0604020202020204" pitchFamily="34" charset="0"/>
              <a:buChar char="•"/>
            </a:pPr>
            <a:r>
              <a:rPr lang="nb-NO" dirty="0"/>
              <a:t>6.14.9.4 </a:t>
            </a:r>
            <a:r>
              <a:rPr lang="nb-NO" dirty="0" smtClean="0"/>
              <a:t>	Verdensrekorder </a:t>
            </a:r>
            <a:r>
              <a:rPr lang="nb-NO" dirty="0"/>
              <a:t>i kvalifiseringskonkurranser </a:t>
            </a:r>
            <a:r>
              <a:rPr lang="nb-NO" dirty="0" smtClean="0"/>
              <a:t>	(</a:t>
            </a:r>
            <a:r>
              <a:rPr lang="nb-NO" dirty="0"/>
              <a:t>QWR) og </a:t>
            </a:r>
            <a:r>
              <a:rPr lang="nb-NO" dirty="0" smtClean="0"/>
              <a:t>verdensrekorder i junior-	kvalifiseringskonkurranser </a:t>
            </a:r>
            <a:r>
              <a:rPr lang="nb-NO" dirty="0"/>
              <a:t>(QWRJ) kan </a:t>
            </a:r>
            <a:r>
              <a:rPr lang="nb-NO" dirty="0" smtClean="0"/>
              <a:t>	etableres </a:t>
            </a:r>
            <a:r>
              <a:rPr lang="nb-NO" dirty="0"/>
              <a:t>ved </a:t>
            </a:r>
            <a:r>
              <a:rPr lang="nb-NO" dirty="0" smtClean="0"/>
              <a:t>å registrere </a:t>
            </a:r>
            <a:r>
              <a:rPr lang="nb-NO" dirty="0"/>
              <a:t>totalresultatet i </a:t>
            </a:r>
            <a:r>
              <a:rPr lang="nb-NO" dirty="0" smtClean="0"/>
              <a:t>	kvalifiseringskonkurransene </a:t>
            </a:r>
            <a:r>
              <a:rPr lang="nb-NO" dirty="0"/>
              <a:t>i alle </a:t>
            </a:r>
            <a:r>
              <a:rPr lang="nb-NO" dirty="0" smtClean="0"/>
              <a:t>olympiske 	øvelser.</a:t>
            </a:r>
            <a:endParaRPr lang="nb-NO" dirty="0"/>
          </a:p>
        </p:txBody>
      </p:sp>
    </p:spTree>
    <p:extLst>
      <p:ext uri="{BB962C8B-B14F-4D97-AF65-F5344CB8AC3E}">
        <p14:creationId xmlns:p14="http://schemas.microsoft.com/office/powerpoint/2010/main" val="27621684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352717" y="1415889"/>
            <a:ext cx="7463737" cy="1600266"/>
          </a:xfrm>
        </p:spPr>
        <p:txBody>
          <a:bodyPr>
            <a:normAutofit/>
          </a:bodyPr>
          <a:lstStyle/>
          <a:p>
            <a:pPr defTabSz="627063"/>
            <a:r>
              <a:rPr lang="nb-NO" dirty="0" smtClean="0"/>
              <a:t>6.14 Prosedyrer for dømming og generering av 	resultater</a:t>
            </a:r>
          </a:p>
          <a:p>
            <a:pPr defTabSz="627063"/>
            <a:r>
              <a:rPr lang="nb-NO" dirty="0" smtClean="0"/>
              <a:t>6.15 Rangering ved poenglikhet</a:t>
            </a:r>
          </a:p>
          <a:p>
            <a:pPr defTabSz="627063"/>
            <a:r>
              <a:rPr lang="nb-NO" dirty="0" smtClean="0"/>
              <a:t>6.16	Protester og appeller</a:t>
            </a:r>
          </a:p>
          <a:p>
            <a:pPr defTabSz="627063"/>
            <a:endParaRPr lang="nb-NO" dirty="0" smtClean="0"/>
          </a:p>
        </p:txBody>
      </p:sp>
      <p:sp>
        <p:nvSpPr>
          <p:cNvPr id="3" name="Plassholder for tekst 2"/>
          <p:cNvSpPr>
            <a:spLocks noGrp="1"/>
          </p:cNvSpPr>
          <p:nvPr>
            <p:ph type="body" sz="quarter" idx="10"/>
          </p:nvPr>
        </p:nvSpPr>
        <p:spPr>
          <a:xfrm>
            <a:off x="1352717" y="3016155"/>
            <a:ext cx="7434852" cy="3534770"/>
          </a:xfrm>
        </p:spPr>
        <p:txBody>
          <a:bodyPr>
            <a:normAutofit/>
          </a:bodyPr>
          <a:lstStyle/>
          <a:p>
            <a:pPr marL="285750" indent="-285750" defTabSz="1609725">
              <a:buFont typeface="Arial" panose="020B0604020202020204" pitchFamily="34" charset="0"/>
              <a:buChar char="•"/>
            </a:pPr>
            <a:r>
              <a:rPr lang="nb-NO" dirty="0" smtClean="0"/>
              <a:t>6.14.9.5 	Når </a:t>
            </a:r>
            <a:r>
              <a:rPr lang="nb-NO" dirty="0"/>
              <a:t>en verdensrekord er etablert i et </a:t>
            </a:r>
            <a:r>
              <a:rPr lang="nb-NO" dirty="0" smtClean="0"/>
              <a:t>ISSF-	mesterskap </a:t>
            </a:r>
            <a:r>
              <a:rPr lang="nb-NO" dirty="0"/>
              <a:t>skal </a:t>
            </a:r>
            <a:r>
              <a:rPr lang="nb-NO" dirty="0" smtClean="0"/>
              <a:t>formularet </a:t>
            </a:r>
            <a:r>
              <a:rPr lang="nb-NO" dirty="0" err="1" smtClean="0"/>
              <a:t>Procedures</a:t>
            </a:r>
            <a:r>
              <a:rPr lang="nb-NO" dirty="0" smtClean="0"/>
              <a:t> </a:t>
            </a:r>
            <a:r>
              <a:rPr lang="nb-NO" dirty="0"/>
              <a:t>for </a:t>
            </a:r>
            <a:r>
              <a:rPr lang="nb-NO" dirty="0" smtClean="0"/>
              <a:t>	</a:t>
            </a:r>
            <a:r>
              <a:rPr lang="nb-NO" dirty="0" err="1" smtClean="0"/>
              <a:t>Verification</a:t>
            </a:r>
            <a:r>
              <a:rPr lang="nb-NO" dirty="0" smtClean="0"/>
              <a:t> </a:t>
            </a:r>
            <a:r>
              <a:rPr lang="nb-NO" dirty="0" err="1"/>
              <a:t>of</a:t>
            </a:r>
            <a:r>
              <a:rPr lang="nb-NO" dirty="0"/>
              <a:t> World </a:t>
            </a:r>
            <a:r>
              <a:rPr lang="nb-NO" dirty="0" err="1"/>
              <a:t>Records</a:t>
            </a:r>
            <a:r>
              <a:rPr lang="nb-NO" dirty="0"/>
              <a:t> (art. 3.12.3.6, </a:t>
            </a:r>
            <a:r>
              <a:rPr lang="nb-NO" dirty="0" smtClean="0"/>
              <a:t>	vedlegg R</a:t>
            </a:r>
            <a:r>
              <a:rPr lang="nb-NO" dirty="0"/>
              <a:t>) fylles ut og overleveres til </a:t>
            </a:r>
            <a:r>
              <a:rPr lang="nb-NO" dirty="0" err="1"/>
              <a:t>ISSFs</a:t>
            </a:r>
            <a:r>
              <a:rPr lang="nb-NO" dirty="0"/>
              <a:t> </a:t>
            </a:r>
            <a:r>
              <a:rPr lang="nb-NO" dirty="0" smtClean="0"/>
              <a:t>	hovedkvarter </a:t>
            </a:r>
            <a:r>
              <a:rPr lang="nb-NO" dirty="0"/>
              <a:t>av teknisk delegat</a:t>
            </a:r>
            <a:r>
              <a:rPr lang="nb-NO" dirty="0" smtClean="0"/>
              <a:t>.</a:t>
            </a:r>
          </a:p>
          <a:p>
            <a:pPr marL="285750" indent="-285750" defTabSz="1609725">
              <a:buFont typeface="Arial" panose="020B0604020202020204" pitchFamily="34" charset="0"/>
              <a:buChar char="•"/>
            </a:pPr>
            <a:r>
              <a:rPr lang="nb-NO" dirty="0" smtClean="0"/>
              <a:t>6.15.4	Presisering for rifle og pistol. I tillegg er 	</a:t>
            </a:r>
            <a:r>
              <a:rPr lang="nb-NO" dirty="0" err="1" smtClean="0"/>
              <a:t>lerduefinaler</a:t>
            </a:r>
            <a:r>
              <a:rPr lang="nb-NO" dirty="0" smtClean="0"/>
              <a:t> del av regelen.</a:t>
            </a:r>
          </a:p>
          <a:p>
            <a:pPr marL="285750" indent="-285750" defTabSz="1609725">
              <a:buFont typeface="Arial" panose="020B0604020202020204" pitchFamily="34" charset="0"/>
              <a:buChar char="•"/>
            </a:pPr>
            <a:r>
              <a:rPr lang="nb-NO" dirty="0" smtClean="0"/>
              <a:t>6.16.2.2	Også standplassleder kan stanse skytingen 	midlertidig i forbindelse med </a:t>
            </a:r>
            <a:br>
              <a:rPr lang="nb-NO" dirty="0" smtClean="0"/>
            </a:br>
            <a:r>
              <a:rPr lang="nb-NO" dirty="0" smtClean="0"/>
              <a:t>	muntlige protester.</a:t>
            </a:r>
            <a:endParaRPr lang="nb-NO" dirty="0"/>
          </a:p>
        </p:txBody>
      </p:sp>
    </p:spTree>
    <p:extLst>
      <p:ext uri="{BB962C8B-B14F-4D97-AF65-F5344CB8AC3E}">
        <p14:creationId xmlns:p14="http://schemas.microsoft.com/office/powerpoint/2010/main" val="3659405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352717" y="1415889"/>
            <a:ext cx="7463737" cy="522093"/>
          </a:xfrm>
        </p:spPr>
        <p:txBody>
          <a:bodyPr>
            <a:normAutofit/>
          </a:bodyPr>
          <a:lstStyle/>
          <a:p>
            <a:pPr defTabSz="627063"/>
            <a:r>
              <a:rPr lang="nb-NO" dirty="0" smtClean="0"/>
              <a:t>6.17 Finaler i olympiske rifle- og pistoløvelser</a:t>
            </a:r>
          </a:p>
          <a:p>
            <a:pPr defTabSz="627063"/>
            <a:endParaRPr lang="nb-NO" dirty="0" smtClean="0"/>
          </a:p>
        </p:txBody>
      </p:sp>
      <p:sp>
        <p:nvSpPr>
          <p:cNvPr id="3" name="Plassholder for tekst 2"/>
          <p:cNvSpPr>
            <a:spLocks noGrp="1"/>
          </p:cNvSpPr>
          <p:nvPr>
            <p:ph type="body" sz="quarter" idx="10"/>
          </p:nvPr>
        </p:nvSpPr>
        <p:spPr>
          <a:xfrm>
            <a:off x="1367159" y="1951629"/>
            <a:ext cx="7434852" cy="4531057"/>
          </a:xfrm>
        </p:spPr>
        <p:txBody>
          <a:bodyPr>
            <a:normAutofit/>
          </a:bodyPr>
          <a:lstStyle/>
          <a:p>
            <a:pPr marL="285750" indent="-285750" defTabSz="1609725">
              <a:buFont typeface="Arial" panose="020B0604020202020204" pitchFamily="34" charset="0"/>
              <a:buChar char="•"/>
            </a:pPr>
            <a:r>
              <a:rPr lang="nb-NO" dirty="0" smtClean="0"/>
              <a:t>6.17.1.2	Endring i merkingen av finaleskiver på 25 m.</a:t>
            </a:r>
          </a:p>
          <a:p>
            <a:pPr marL="285750" indent="-285750" defTabSz="1609725">
              <a:buFont typeface="Arial" panose="020B0604020202020204" pitchFamily="34" charset="0"/>
              <a:buChar char="•"/>
            </a:pPr>
            <a:r>
              <a:rPr lang="nb-NO" dirty="0" smtClean="0"/>
              <a:t>6.17.1.8.b	Beskrivelse av prosedyre ved klage på en 	uventet bom i en finale.</a:t>
            </a:r>
          </a:p>
          <a:p>
            <a:pPr marL="285750" indent="-285750" defTabSz="1609725">
              <a:buFont typeface="Arial" panose="020B0604020202020204" pitchFamily="34" charset="0"/>
              <a:buChar char="•"/>
            </a:pPr>
            <a:r>
              <a:rPr lang="nb-NO" dirty="0" smtClean="0"/>
              <a:t>6.17.1.8.c	Flytting av en finalist fra ei skive, eller ei 	skivegruppe som ikke fungerer, - til ei 	reserveskive eller reserveskivegruppe.</a:t>
            </a:r>
          </a:p>
          <a:p>
            <a:pPr marL="285750" indent="-285750" defTabSz="1609725">
              <a:buFont typeface="Arial" panose="020B0604020202020204" pitchFamily="34" charset="0"/>
              <a:buChar char="•"/>
            </a:pPr>
            <a:r>
              <a:rPr lang="nb-NO" dirty="0" smtClean="0"/>
              <a:t>6.17.1.8.d	Ved enhver utsettelse av finalen/konkurransen 	tillates de andre finalistene å utføre løfte- og 	sikteøvelser. Ved forsinkelser på fem minutter 	eller mer skal det gis to minutter forberedelses- 	og prøveskuddtid.</a:t>
            </a:r>
          </a:p>
          <a:p>
            <a:pPr marL="285750" indent="-285750" defTabSz="1609725">
              <a:buFont typeface="Arial" panose="020B0604020202020204" pitchFamily="34" charset="0"/>
              <a:buChar char="•"/>
            </a:pPr>
            <a:r>
              <a:rPr lang="nb-NO" dirty="0" smtClean="0"/>
              <a:t>6.17.1.10.e	En eller to erfarne standplassledere skal 	assistere banesjefen under finalen.</a:t>
            </a:r>
          </a:p>
          <a:p>
            <a:pPr marL="285750" indent="-285750" defTabSz="1609725">
              <a:buFont typeface="Arial" panose="020B0604020202020204" pitchFamily="34" charset="0"/>
              <a:buChar char="•"/>
            </a:pPr>
            <a:r>
              <a:rPr lang="nb-NO" dirty="0" smtClean="0"/>
              <a:t>6.17.1.10.h	Lydtekniker må være tilgjengelig</a:t>
            </a:r>
            <a:br>
              <a:rPr lang="nb-NO" dirty="0" smtClean="0"/>
            </a:br>
            <a:r>
              <a:rPr lang="nb-NO" dirty="0" smtClean="0"/>
              <a:t>	under finalen.</a:t>
            </a:r>
            <a:endParaRPr lang="nb-NO" dirty="0"/>
          </a:p>
        </p:txBody>
      </p:sp>
    </p:spTree>
    <p:extLst>
      <p:ext uri="{BB962C8B-B14F-4D97-AF65-F5344CB8AC3E}">
        <p14:creationId xmlns:p14="http://schemas.microsoft.com/office/powerpoint/2010/main" val="1062090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352717" y="1415889"/>
            <a:ext cx="7463737" cy="522093"/>
          </a:xfrm>
        </p:spPr>
        <p:txBody>
          <a:bodyPr>
            <a:normAutofit/>
          </a:bodyPr>
          <a:lstStyle/>
          <a:p>
            <a:pPr defTabSz="627063"/>
            <a:r>
              <a:rPr lang="nb-NO" dirty="0" smtClean="0"/>
              <a:t>6.17 Finaler i olympiske rifle- og pistoløvelser</a:t>
            </a:r>
          </a:p>
          <a:p>
            <a:pPr defTabSz="627063"/>
            <a:endParaRPr lang="nb-NO" dirty="0" smtClean="0"/>
          </a:p>
        </p:txBody>
      </p:sp>
      <p:sp>
        <p:nvSpPr>
          <p:cNvPr id="3" name="Plassholder for tekst 2"/>
          <p:cNvSpPr>
            <a:spLocks noGrp="1"/>
          </p:cNvSpPr>
          <p:nvPr>
            <p:ph type="body" sz="quarter" idx="10"/>
          </p:nvPr>
        </p:nvSpPr>
        <p:spPr>
          <a:xfrm>
            <a:off x="1352717" y="1937980"/>
            <a:ext cx="7434852" cy="4906371"/>
          </a:xfrm>
        </p:spPr>
        <p:txBody>
          <a:bodyPr>
            <a:normAutofit/>
          </a:bodyPr>
          <a:lstStyle/>
          <a:p>
            <a:pPr marL="285750" indent="-285750" defTabSz="1609725">
              <a:buFont typeface="Arial" panose="020B0604020202020204" pitchFamily="34" charset="0"/>
              <a:buChar char="•"/>
            </a:pPr>
            <a:r>
              <a:rPr lang="nb-NO" dirty="0" smtClean="0"/>
              <a:t>6.17.1.11</a:t>
            </a:r>
            <a:r>
              <a:rPr lang="nb-NO" dirty="0"/>
              <a:t>	</a:t>
            </a:r>
            <a:r>
              <a:rPr lang="nb-NO" dirty="0" smtClean="0"/>
              <a:t>Isenesettelse </a:t>
            </a:r>
            <a:r>
              <a:rPr lang="nb-NO" dirty="0"/>
              <a:t>av finalen og musikk. </a:t>
            </a:r>
            <a:r>
              <a:rPr lang="nb-NO" dirty="0" smtClean="0"/>
              <a:t>	Finalen skal gjennomføres slik at </a:t>
            </a:r>
            <a:r>
              <a:rPr lang="nb-NO" dirty="0"/>
              <a:t>tilskuere og </a:t>
            </a:r>
            <a:r>
              <a:rPr lang="nb-NO" dirty="0" smtClean="0"/>
              <a:t>	TV-seere får en fullkommen </a:t>
            </a:r>
            <a:r>
              <a:rPr lang="nb-NO" dirty="0"/>
              <a:t>forestilling, som </a:t>
            </a:r>
            <a:r>
              <a:rPr lang="nb-NO" dirty="0" smtClean="0"/>
              <a:t>	portretterer </a:t>
            </a:r>
            <a:r>
              <a:rPr lang="nb-NO" dirty="0"/>
              <a:t>finalistene og </a:t>
            </a:r>
            <a:r>
              <a:rPr lang="nb-NO" dirty="0" smtClean="0"/>
              <a:t>deres innsats </a:t>
            </a:r>
            <a:r>
              <a:rPr lang="nb-NO" dirty="0"/>
              <a:t>på den </a:t>
            </a:r>
            <a:r>
              <a:rPr lang="nb-NO" dirty="0" smtClean="0"/>
              <a:t>	mest </a:t>
            </a:r>
            <a:r>
              <a:rPr lang="nb-NO" dirty="0"/>
              <a:t>appellerende </a:t>
            </a:r>
            <a:r>
              <a:rPr lang="nb-NO" dirty="0" smtClean="0"/>
              <a:t>og spennende </a:t>
            </a:r>
            <a:r>
              <a:rPr lang="nb-NO" dirty="0"/>
              <a:t>måte</a:t>
            </a:r>
            <a:r>
              <a:rPr lang="nb-NO" dirty="0" smtClean="0"/>
              <a:t>.</a:t>
            </a:r>
          </a:p>
          <a:p>
            <a:pPr marL="285750" indent="-285750" defTabSz="1609725">
              <a:buFont typeface="Arial" panose="020B0604020202020204" pitchFamily="34" charset="0"/>
              <a:buChar char="•"/>
            </a:pPr>
            <a:r>
              <a:rPr lang="nb-NO" dirty="0" smtClean="0"/>
              <a:t>6.17.1.13.b	Finalistene kan sette fra seg utstyr på tildelt 	standplass 18 minutter før starttiden for 	finalen.</a:t>
            </a:r>
          </a:p>
          <a:p>
            <a:pPr marL="285750" indent="-285750" defTabSz="1609725">
              <a:buFont typeface="Arial" panose="020B0604020202020204" pitchFamily="34" charset="0"/>
              <a:buChar char="•"/>
            </a:pPr>
            <a:r>
              <a:rPr lang="nb-NO" dirty="0" smtClean="0"/>
              <a:t>6.17.1.13.d	Sikkerhetsflagg kan ikke fjernes før….</a:t>
            </a:r>
          </a:p>
          <a:p>
            <a:pPr marL="285750" indent="-285750" defTabSz="1609725">
              <a:buFont typeface="Arial" panose="020B0604020202020204" pitchFamily="34" charset="0"/>
              <a:buChar char="•"/>
            </a:pPr>
            <a:r>
              <a:rPr lang="nb-NO" dirty="0" smtClean="0"/>
              <a:t>6.17.1.13.i	Skudd avgitt før kommando START skal ikke 	telle, men det skal trekkes 2 poeng fra første 	konkurranseskudd.</a:t>
            </a:r>
          </a:p>
          <a:p>
            <a:pPr marL="285750" indent="-285750" defTabSz="1609725">
              <a:buFont typeface="Arial" panose="020B0604020202020204" pitchFamily="34" charset="0"/>
              <a:buChar char="•"/>
            </a:pPr>
            <a:r>
              <a:rPr lang="nb-NO" dirty="0" smtClean="0"/>
              <a:t>6.17.1.13.j	Presisering for 25 m pistol kvinner.</a:t>
            </a:r>
            <a:br>
              <a:rPr lang="nb-NO" dirty="0" smtClean="0"/>
            </a:br>
            <a:r>
              <a:rPr lang="nb-NO" dirty="0" smtClean="0"/>
              <a:t>	Skudd avgitt før det grønne lyset</a:t>
            </a:r>
            <a:br>
              <a:rPr lang="nb-NO" dirty="0" smtClean="0"/>
            </a:br>
            <a:r>
              <a:rPr lang="nb-NO" dirty="0" smtClean="0"/>
              <a:t>	tennes dømmes bom, og finalisten</a:t>
            </a:r>
            <a:br>
              <a:rPr lang="nb-NO" dirty="0" smtClean="0"/>
            </a:br>
            <a:r>
              <a:rPr lang="nb-NO" dirty="0" smtClean="0"/>
              <a:t>	straffes med et poeng trekk.</a:t>
            </a:r>
            <a:endParaRPr lang="nb-NO" dirty="0"/>
          </a:p>
        </p:txBody>
      </p:sp>
    </p:spTree>
    <p:extLst>
      <p:ext uri="{BB962C8B-B14F-4D97-AF65-F5344CB8AC3E}">
        <p14:creationId xmlns:p14="http://schemas.microsoft.com/office/powerpoint/2010/main" val="872679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352717" y="1415889"/>
            <a:ext cx="7463737" cy="522093"/>
          </a:xfrm>
        </p:spPr>
        <p:txBody>
          <a:bodyPr>
            <a:normAutofit/>
          </a:bodyPr>
          <a:lstStyle/>
          <a:p>
            <a:pPr defTabSz="627063"/>
            <a:r>
              <a:rPr lang="nb-NO" dirty="0" smtClean="0"/>
              <a:t>6.17 Finaler i olympiske rifle- og pistoløvelser</a:t>
            </a:r>
          </a:p>
          <a:p>
            <a:pPr defTabSz="627063"/>
            <a:endParaRPr lang="nb-NO" dirty="0" smtClean="0"/>
          </a:p>
        </p:txBody>
      </p:sp>
      <p:sp>
        <p:nvSpPr>
          <p:cNvPr id="3" name="Plassholder for tekst 2"/>
          <p:cNvSpPr>
            <a:spLocks noGrp="1"/>
          </p:cNvSpPr>
          <p:nvPr>
            <p:ph type="body" sz="quarter" idx="10"/>
          </p:nvPr>
        </p:nvSpPr>
        <p:spPr>
          <a:xfrm>
            <a:off x="1352717" y="1937980"/>
            <a:ext cx="7434852" cy="4906371"/>
          </a:xfrm>
        </p:spPr>
        <p:txBody>
          <a:bodyPr>
            <a:normAutofit/>
          </a:bodyPr>
          <a:lstStyle/>
          <a:p>
            <a:pPr marL="285750" indent="-285750" defTabSz="1609725">
              <a:buFont typeface="Arial" panose="020B0604020202020204" pitchFamily="34" charset="0"/>
              <a:buChar char="•"/>
            </a:pPr>
            <a:r>
              <a:rPr lang="nb-NO" dirty="0" smtClean="0"/>
              <a:t>6.17.1.13.l	Det gis ingen straff dersom en finalist som ikke 	er involvert i en omskyting utilsiktet lader og 	avgir skudd. Skuddet annulleres. </a:t>
            </a:r>
          </a:p>
          <a:p>
            <a:pPr marL="285750" indent="-285750" defTabSz="1609725">
              <a:buFont typeface="Arial" panose="020B0604020202020204" pitchFamily="34" charset="0"/>
              <a:buChar char="•"/>
            </a:pPr>
            <a:r>
              <a:rPr lang="nb-NO" dirty="0" smtClean="0"/>
              <a:t>6.17.1.13.m	Presiseringer som gjelder sikkerhetsflagg og i 	hvilke situasjoner under finalen disse skal sitte 	i våpenet.</a:t>
            </a:r>
          </a:p>
          <a:p>
            <a:pPr marL="285750" indent="-285750" defTabSz="1609725">
              <a:buFont typeface="Arial" panose="020B0604020202020204" pitchFamily="34" charset="0"/>
              <a:buChar char="•"/>
            </a:pPr>
            <a:r>
              <a:rPr lang="nb-NO" dirty="0"/>
              <a:t>6.17.1.13.n	Ikke-verbal (stille) </a:t>
            </a:r>
            <a:r>
              <a:rPr lang="nb-NO" dirty="0" err="1"/>
              <a:t>coaching</a:t>
            </a:r>
            <a:r>
              <a:rPr lang="nb-NO" dirty="0"/>
              <a:t> er tillatt i alle </a:t>
            </a:r>
            <a:r>
              <a:rPr lang="nb-NO" dirty="0" smtClean="0"/>
              <a:t>	finaler</a:t>
            </a:r>
            <a:r>
              <a:rPr lang="nb-NO" dirty="0"/>
              <a:t>. I rifle </a:t>
            </a:r>
            <a:r>
              <a:rPr lang="nb-NO" dirty="0" smtClean="0"/>
              <a:t>3-stillingskonkurranser </a:t>
            </a:r>
            <a:r>
              <a:rPr lang="nb-NO" dirty="0"/>
              <a:t>er </a:t>
            </a:r>
            <a:r>
              <a:rPr lang="nb-NO" dirty="0" smtClean="0"/>
              <a:t>	muntlig </a:t>
            </a:r>
            <a:r>
              <a:rPr lang="nb-NO" dirty="0" err="1"/>
              <a:t>coaching</a:t>
            </a:r>
            <a:r>
              <a:rPr lang="nb-NO" dirty="0"/>
              <a:t> kun tillatt </a:t>
            </a:r>
            <a:r>
              <a:rPr lang="nb-NO" dirty="0" smtClean="0"/>
              <a:t>i 	omstillingsperiodene.</a:t>
            </a:r>
          </a:p>
          <a:p>
            <a:pPr marL="285750" indent="-285750" defTabSz="1609725">
              <a:buFont typeface="Arial" panose="020B0604020202020204" pitchFamily="34" charset="0"/>
              <a:buChar char="•"/>
            </a:pPr>
            <a:r>
              <a:rPr lang="nb-NO" dirty="0" smtClean="0"/>
              <a:t>6.17.2	Finalen er endret hva gjelder antall skudd, 	tidsrammer og andre forhold. Hele prosedyren 	bør gjennomgås.</a:t>
            </a:r>
          </a:p>
          <a:p>
            <a:pPr marL="285750" indent="-285750" defTabSz="1609725">
              <a:buFont typeface="Arial" panose="020B0604020202020204" pitchFamily="34" charset="0"/>
              <a:buChar char="•"/>
            </a:pPr>
            <a:r>
              <a:rPr lang="nb-NO" dirty="0" smtClean="0"/>
              <a:t>6.17.3	Det er flere mindre endringer og en</a:t>
            </a:r>
            <a:br>
              <a:rPr lang="nb-NO" dirty="0" smtClean="0"/>
            </a:br>
            <a:r>
              <a:rPr lang="nb-NO" dirty="0" smtClean="0"/>
              <a:t>	del presiseringer i prosedyrene</a:t>
            </a:r>
            <a:br>
              <a:rPr lang="nb-NO" dirty="0" smtClean="0"/>
            </a:br>
            <a:r>
              <a:rPr lang="nb-NO" dirty="0" smtClean="0"/>
              <a:t>	for denne finalen.</a:t>
            </a:r>
            <a:endParaRPr lang="nb-NO" dirty="0"/>
          </a:p>
        </p:txBody>
      </p:sp>
    </p:spTree>
    <p:extLst>
      <p:ext uri="{BB962C8B-B14F-4D97-AF65-F5344CB8AC3E}">
        <p14:creationId xmlns:p14="http://schemas.microsoft.com/office/powerpoint/2010/main" val="2753816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352717" y="1415889"/>
            <a:ext cx="7463737" cy="904230"/>
          </a:xfrm>
        </p:spPr>
        <p:txBody>
          <a:bodyPr>
            <a:normAutofit/>
          </a:bodyPr>
          <a:lstStyle/>
          <a:p>
            <a:pPr defTabSz="627063"/>
            <a:r>
              <a:rPr lang="nb-NO" dirty="0" smtClean="0"/>
              <a:t>6.17 Finaler i olympiske rifle- og pistoløvelser</a:t>
            </a:r>
          </a:p>
          <a:p>
            <a:pPr defTabSz="627063"/>
            <a:r>
              <a:rPr lang="nb-NO" dirty="0" smtClean="0"/>
              <a:t>6.18	Formularer</a:t>
            </a:r>
          </a:p>
          <a:p>
            <a:pPr defTabSz="627063"/>
            <a:endParaRPr lang="nb-NO" dirty="0" smtClean="0"/>
          </a:p>
        </p:txBody>
      </p:sp>
      <p:sp>
        <p:nvSpPr>
          <p:cNvPr id="3" name="Plassholder for tekst 2"/>
          <p:cNvSpPr>
            <a:spLocks noGrp="1"/>
          </p:cNvSpPr>
          <p:nvPr>
            <p:ph type="body" sz="quarter" idx="10"/>
          </p:nvPr>
        </p:nvSpPr>
        <p:spPr>
          <a:xfrm>
            <a:off x="1352717" y="2320119"/>
            <a:ext cx="7434852" cy="3780430"/>
          </a:xfrm>
        </p:spPr>
        <p:txBody>
          <a:bodyPr>
            <a:normAutofit/>
          </a:bodyPr>
          <a:lstStyle/>
          <a:p>
            <a:pPr marL="285750" indent="-285750" defTabSz="1609725">
              <a:buFont typeface="Arial" panose="020B0604020202020204" pitchFamily="34" charset="0"/>
              <a:buChar char="•"/>
            </a:pPr>
            <a:r>
              <a:rPr lang="nb-NO" dirty="0" smtClean="0"/>
              <a:t>6.17.4</a:t>
            </a:r>
            <a:r>
              <a:rPr lang="nb-NO" dirty="0"/>
              <a:t>	Det er flere mindre endringer og </a:t>
            </a:r>
            <a:r>
              <a:rPr lang="nb-NO" dirty="0" smtClean="0"/>
              <a:t>en del 	presiseringer </a:t>
            </a:r>
            <a:r>
              <a:rPr lang="nb-NO" dirty="0"/>
              <a:t>i </a:t>
            </a:r>
            <a:r>
              <a:rPr lang="nb-NO" dirty="0" smtClean="0"/>
              <a:t>prosedyrene for </a:t>
            </a:r>
            <a:r>
              <a:rPr lang="nb-NO" dirty="0"/>
              <a:t>denne finalen</a:t>
            </a:r>
            <a:r>
              <a:rPr lang="nb-NO" dirty="0" smtClean="0"/>
              <a:t>.</a:t>
            </a:r>
          </a:p>
          <a:p>
            <a:pPr marL="285750" indent="-285750" defTabSz="1609725">
              <a:buFont typeface="Arial" panose="020B0604020202020204" pitchFamily="34" charset="0"/>
              <a:buChar char="•"/>
            </a:pPr>
            <a:r>
              <a:rPr lang="nb-NO" dirty="0" smtClean="0"/>
              <a:t>6.17.5	Finalens format er endret og det er også en del 	mindre endringer og presiseringer i de ulike 	bokstavpunktene i denne regelen.</a:t>
            </a:r>
          </a:p>
          <a:p>
            <a:pPr marL="285750" indent="-285750" defTabSz="1609725">
              <a:buFont typeface="Arial" panose="020B0604020202020204" pitchFamily="34" charset="0"/>
              <a:buChar char="•"/>
            </a:pPr>
            <a:r>
              <a:rPr lang="nb-NO" dirty="0" smtClean="0"/>
              <a:t>NB	ALLE ENDRINGENE I HVERT ENKELT PUNKT 	I FINALEREGLENE ER </a:t>
            </a:r>
            <a:r>
              <a:rPr lang="nb-NO" u="sng" dirty="0" smtClean="0"/>
              <a:t>IKKE</a:t>
            </a:r>
            <a:r>
              <a:rPr lang="nb-NO" dirty="0" smtClean="0"/>
              <a:t> TATT MED I 	DENNE OVERSIKTEN/PRESENTASJONEN.</a:t>
            </a:r>
          </a:p>
          <a:p>
            <a:pPr marL="285750" indent="-285750" defTabSz="1609725">
              <a:buFont typeface="Arial" panose="020B0604020202020204" pitchFamily="34" charset="0"/>
              <a:buChar char="•"/>
            </a:pPr>
            <a:r>
              <a:rPr lang="nb-NO" dirty="0" smtClean="0"/>
              <a:t>6.18	Flere av formularene er justert med ny tekst, 	spesielt gjelder dette det nye RTD begrepet.</a:t>
            </a:r>
            <a:endParaRPr lang="nb-NO" dirty="0"/>
          </a:p>
          <a:p>
            <a:pPr marL="285750" indent="-285750" defTabSz="1609725">
              <a:buFont typeface="Arial" panose="020B0604020202020204" pitchFamily="34" charset="0"/>
              <a:buChar char="•"/>
            </a:pPr>
            <a:endParaRPr lang="nb-NO" dirty="0"/>
          </a:p>
        </p:txBody>
      </p:sp>
    </p:spTree>
    <p:extLst>
      <p:ext uri="{BB962C8B-B14F-4D97-AF65-F5344CB8AC3E}">
        <p14:creationId xmlns:p14="http://schemas.microsoft.com/office/powerpoint/2010/main" val="1459215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352717" y="1415889"/>
            <a:ext cx="7463737" cy="508445"/>
          </a:xfrm>
        </p:spPr>
        <p:txBody>
          <a:bodyPr>
            <a:normAutofit/>
          </a:bodyPr>
          <a:lstStyle/>
          <a:p>
            <a:pPr defTabSz="627063"/>
            <a:r>
              <a:rPr lang="nb-NO" dirty="0" smtClean="0"/>
              <a:t>6.19 </a:t>
            </a:r>
            <a:r>
              <a:rPr lang="nb-NO" dirty="0" err="1" smtClean="0"/>
              <a:t>ISSFs</a:t>
            </a:r>
            <a:r>
              <a:rPr lang="nb-NO" dirty="0" smtClean="0"/>
              <a:t> bekledningsregler – ISSF Dress Code</a:t>
            </a:r>
          </a:p>
          <a:p>
            <a:pPr defTabSz="627063"/>
            <a:endParaRPr lang="nb-NO" dirty="0" smtClean="0"/>
          </a:p>
        </p:txBody>
      </p:sp>
      <p:sp>
        <p:nvSpPr>
          <p:cNvPr id="3" name="Plassholder for tekst 2"/>
          <p:cNvSpPr>
            <a:spLocks noGrp="1"/>
          </p:cNvSpPr>
          <p:nvPr>
            <p:ph type="body" sz="quarter" idx="10"/>
          </p:nvPr>
        </p:nvSpPr>
        <p:spPr>
          <a:xfrm>
            <a:off x="1352717" y="2047163"/>
            <a:ext cx="7434852" cy="4626592"/>
          </a:xfrm>
        </p:spPr>
        <p:txBody>
          <a:bodyPr>
            <a:normAutofit/>
          </a:bodyPr>
          <a:lstStyle/>
          <a:p>
            <a:pPr marL="285750" indent="-285750" defTabSz="1609725">
              <a:buFont typeface="Arial" panose="020B0604020202020204" pitchFamily="34" charset="0"/>
              <a:buChar char="•"/>
            </a:pPr>
            <a:r>
              <a:rPr lang="nb-NO" dirty="0" smtClean="0"/>
              <a:t>6.19.2.1	Skytterne skal ha på seg klær som er passende 	for sportskonkurranser på internasjonalt nivå.</a:t>
            </a:r>
          </a:p>
          <a:p>
            <a:pPr marL="285750" indent="-285750" defTabSz="1609725">
              <a:buFont typeface="Arial" panose="020B0604020202020204" pitchFamily="34" charset="0"/>
              <a:buChar char="•"/>
            </a:pPr>
            <a:r>
              <a:rPr lang="nb-NO" dirty="0" smtClean="0"/>
              <a:t>6.19.2.2	Når de deltar i konkurransen skal skytterne ha 	på seg en type sportsbekledning som viser 	nasjonens farger og emblemer.</a:t>
            </a:r>
          </a:p>
          <a:p>
            <a:pPr marL="285750" indent="-285750" defTabSz="1609725">
              <a:buFont typeface="Arial" panose="020B0604020202020204" pitchFamily="34" charset="0"/>
              <a:buChar char="•"/>
            </a:pPr>
            <a:r>
              <a:rPr lang="nb-NO" dirty="0" smtClean="0"/>
              <a:t>6.19.2.3	Medlemmer i et deltagende lag bør ha på seg 	samme </a:t>
            </a:r>
            <a:r>
              <a:rPr lang="nb-NO" dirty="0"/>
              <a:t>uniform som reflekterer det nasjonale </a:t>
            </a:r>
            <a:r>
              <a:rPr lang="nb-NO" dirty="0" smtClean="0"/>
              <a:t>	forbundet de representerer.</a:t>
            </a:r>
          </a:p>
          <a:p>
            <a:pPr marL="285750" indent="-285750" defTabSz="1609725">
              <a:buFont typeface="Arial" panose="020B0604020202020204" pitchFamily="34" charset="0"/>
              <a:buChar char="•"/>
            </a:pPr>
            <a:r>
              <a:rPr lang="nb-NO" dirty="0" smtClean="0"/>
              <a:t>6.19.2.4	Under seiersseremonier og andre </a:t>
            </a:r>
            <a:r>
              <a:rPr lang="nb-NO" dirty="0"/>
              <a:t>seremonier </a:t>
            </a:r>
            <a:r>
              <a:rPr lang="nb-NO" dirty="0" smtClean="0"/>
              <a:t>	pålegges </a:t>
            </a:r>
            <a:r>
              <a:rPr lang="nb-NO" dirty="0"/>
              <a:t>skyttere å </a:t>
            </a:r>
            <a:r>
              <a:rPr lang="nb-NO" dirty="0" smtClean="0"/>
              <a:t>ha på </a:t>
            </a:r>
            <a:r>
              <a:rPr lang="nb-NO" dirty="0"/>
              <a:t>seg sin offisielle, </a:t>
            </a:r>
            <a:r>
              <a:rPr lang="nb-NO" dirty="0" smtClean="0"/>
              <a:t>	nasjonale </a:t>
            </a:r>
            <a:r>
              <a:rPr lang="nb-NO" dirty="0"/>
              <a:t>dress eller nasjonale treningsdress</a:t>
            </a:r>
            <a:r>
              <a:rPr lang="nb-NO" dirty="0" smtClean="0"/>
              <a:t>. 	Følger ikke skytteren </a:t>
            </a:r>
            <a:r>
              <a:rPr lang="nb-NO" dirty="0"/>
              <a:t>denne regelen kan et </a:t>
            </a:r>
            <a:r>
              <a:rPr lang="nb-NO" dirty="0" smtClean="0"/>
              <a:t>	jurymedlem utsette seremonien </a:t>
            </a:r>
            <a:br>
              <a:rPr lang="nb-NO" dirty="0" smtClean="0"/>
            </a:br>
            <a:r>
              <a:rPr lang="nb-NO" dirty="0" smtClean="0"/>
              <a:t>	og </a:t>
            </a:r>
            <a:r>
              <a:rPr lang="nb-NO" dirty="0"/>
              <a:t>forlange at skytteren skifter </a:t>
            </a:r>
            <a:r>
              <a:rPr lang="nb-NO" dirty="0" smtClean="0"/>
              <a:t/>
            </a:r>
            <a:br>
              <a:rPr lang="nb-NO" dirty="0" smtClean="0"/>
            </a:br>
            <a:r>
              <a:rPr lang="nb-NO" dirty="0" smtClean="0"/>
              <a:t>	til </a:t>
            </a:r>
            <a:r>
              <a:rPr lang="nb-NO" dirty="0"/>
              <a:t>passende </a:t>
            </a:r>
            <a:r>
              <a:rPr lang="nb-NO" dirty="0" smtClean="0"/>
              <a:t>klær.</a:t>
            </a:r>
            <a:endParaRPr lang="nb-NO" dirty="0"/>
          </a:p>
        </p:txBody>
      </p:sp>
    </p:spTree>
    <p:extLst>
      <p:ext uri="{BB962C8B-B14F-4D97-AF65-F5344CB8AC3E}">
        <p14:creationId xmlns:p14="http://schemas.microsoft.com/office/powerpoint/2010/main" val="11716527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352717" y="1415889"/>
            <a:ext cx="7463737" cy="508445"/>
          </a:xfrm>
        </p:spPr>
        <p:txBody>
          <a:bodyPr>
            <a:normAutofit/>
          </a:bodyPr>
          <a:lstStyle/>
          <a:p>
            <a:pPr defTabSz="627063"/>
            <a:r>
              <a:rPr lang="nb-NO" dirty="0" smtClean="0"/>
              <a:t>6.19 </a:t>
            </a:r>
            <a:r>
              <a:rPr lang="nb-NO" dirty="0" err="1" smtClean="0"/>
              <a:t>ISSFs</a:t>
            </a:r>
            <a:r>
              <a:rPr lang="nb-NO" dirty="0" smtClean="0"/>
              <a:t> bekledningsregler – ISSF Dress Code</a:t>
            </a:r>
          </a:p>
          <a:p>
            <a:pPr defTabSz="627063"/>
            <a:endParaRPr lang="nb-NO" dirty="0" smtClean="0"/>
          </a:p>
        </p:txBody>
      </p:sp>
      <p:sp>
        <p:nvSpPr>
          <p:cNvPr id="3" name="Plassholder for tekst 2"/>
          <p:cNvSpPr>
            <a:spLocks noGrp="1"/>
          </p:cNvSpPr>
          <p:nvPr>
            <p:ph type="body" sz="quarter" idx="10"/>
          </p:nvPr>
        </p:nvSpPr>
        <p:spPr>
          <a:xfrm>
            <a:off x="1352717" y="2047163"/>
            <a:ext cx="7434852" cy="4626592"/>
          </a:xfrm>
        </p:spPr>
        <p:txBody>
          <a:bodyPr>
            <a:normAutofit/>
          </a:bodyPr>
          <a:lstStyle/>
          <a:p>
            <a:pPr marL="285750" indent="-285750" defTabSz="1609725">
              <a:buFont typeface="Arial" panose="020B0604020202020204" pitchFamily="34" charset="0"/>
              <a:buChar char="•"/>
            </a:pPr>
            <a:r>
              <a:rPr lang="nb-NO" dirty="0" smtClean="0"/>
              <a:t>6.19.2.6	Beskrivelse og presisering av hva som er tillatte 	og ikke tillatte klær i pistolskyting.</a:t>
            </a:r>
          </a:p>
          <a:p>
            <a:pPr marL="285750" indent="-285750" defTabSz="1609725">
              <a:buFont typeface="Arial" panose="020B0604020202020204" pitchFamily="34" charset="0"/>
              <a:buChar char="•"/>
            </a:pPr>
            <a:r>
              <a:rPr lang="nb-NO" dirty="0"/>
              <a:t>6.19.3.2	Skyttere bør ikke bruke sandaler av noe slag </a:t>
            </a:r>
            <a:r>
              <a:rPr lang="nb-NO" dirty="0" smtClean="0"/>
              <a:t>	eller </a:t>
            </a:r>
            <a:r>
              <a:rPr lang="nb-NO" dirty="0"/>
              <a:t>ta av seg </a:t>
            </a:r>
            <a:r>
              <a:rPr lang="nb-NO" dirty="0" smtClean="0"/>
              <a:t>skoene (med </a:t>
            </a:r>
            <a:r>
              <a:rPr lang="nb-NO" dirty="0"/>
              <a:t>eller uten sokker</a:t>
            </a:r>
            <a:r>
              <a:rPr lang="nb-NO" dirty="0" smtClean="0"/>
              <a:t>).</a:t>
            </a:r>
          </a:p>
          <a:p>
            <a:pPr marL="285750" indent="-285750" defTabSz="1609725">
              <a:buFont typeface="Arial" panose="020B0604020202020204" pitchFamily="34" charset="0"/>
              <a:buChar char="•"/>
            </a:pPr>
            <a:r>
              <a:rPr lang="nb-NO" dirty="0"/>
              <a:t>6.19.3.3	</a:t>
            </a:r>
            <a:r>
              <a:rPr lang="nb-NO" dirty="0" err="1"/>
              <a:t>Skifting</a:t>
            </a:r>
            <a:r>
              <a:rPr lang="nb-NO" dirty="0"/>
              <a:t> på standplass eller på banene er ikke </a:t>
            </a:r>
            <a:r>
              <a:rPr lang="nb-NO" dirty="0" smtClean="0"/>
              <a:t>	tillatt.</a:t>
            </a:r>
          </a:p>
          <a:p>
            <a:pPr marL="285750" indent="-285750" defTabSz="1609725">
              <a:buFont typeface="Arial" panose="020B0604020202020204" pitchFamily="34" charset="0"/>
              <a:buChar char="•"/>
            </a:pPr>
            <a:r>
              <a:rPr lang="nb-NO" dirty="0"/>
              <a:t>6.19.3.4	All bekledning skal være i samsvar med </a:t>
            </a:r>
            <a:r>
              <a:rPr lang="nb-NO" dirty="0" err="1"/>
              <a:t>ISSFs</a:t>
            </a:r>
            <a:r>
              <a:rPr lang="nb-NO" dirty="0"/>
              <a:t> </a:t>
            </a:r>
            <a:r>
              <a:rPr lang="nb-NO" dirty="0" smtClean="0"/>
              <a:t>	regler hva </a:t>
            </a:r>
            <a:r>
              <a:rPr lang="nb-NO" dirty="0"/>
              <a:t>gjelder eksponering av produkt- og </a:t>
            </a:r>
            <a:r>
              <a:rPr lang="nb-NO" dirty="0" smtClean="0"/>
              <a:t>	sponsormerker.</a:t>
            </a:r>
          </a:p>
          <a:p>
            <a:pPr marL="285750" indent="-285750" defTabSz="1609725">
              <a:buFont typeface="Arial" panose="020B0604020202020204" pitchFamily="34" charset="0"/>
              <a:buChar char="•"/>
            </a:pPr>
            <a:r>
              <a:rPr lang="nb-NO" dirty="0" smtClean="0"/>
              <a:t>6.19.4.1	</a:t>
            </a:r>
            <a:r>
              <a:rPr lang="nb-NO" dirty="0" err="1" smtClean="0"/>
              <a:t>ISSFs</a:t>
            </a:r>
            <a:r>
              <a:rPr lang="nb-NO" dirty="0" smtClean="0"/>
              <a:t> Dress Code gjelder også for trenere når 	de er i arbeid på banen/e.</a:t>
            </a:r>
          </a:p>
          <a:p>
            <a:pPr marL="285750" indent="-285750" defTabSz="1609725">
              <a:buFont typeface="Arial" panose="020B0604020202020204" pitchFamily="34" charset="0"/>
              <a:buChar char="•"/>
            </a:pPr>
            <a:r>
              <a:rPr lang="nb-NO" dirty="0" smtClean="0"/>
              <a:t>6.19.4.2	Beskrivelse av hvordan bekledningen til </a:t>
            </a:r>
            <a:br>
              <a:rPr lang="nb-NO" dirty="0" smtClean="0"/>
            </a:br>
            <a:r>
              <a:rPr lang="nb-NO" dirty="0" smtClean="0"/>
              <a:t>	jurymedlemmer skal være når de </a:t>
            </a:r>
            <a:br>
              <a:rPr lang="nb-NO" dirty="0" smtClean="0"/>
            </a:br>
            <a:r>
              <a:rPr lang="nb-NO" dirty="0" smtClean="0"/>
              <a:t>	er i tjeneste. </a:t>
            </a:r>
          </a:p>
        </p:txBody>
      </p:sp>
    </p:spTree>
    <p:extLst>
      <p:ext uri="{BB962C8B-B14F-4D97-AF65-F5344CB8AC3E}">
        <p14:creationId xmlns:p14="http://schemas.microsoft.com/office/powerpoint/2010/main" val="26734939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518615" y="1415890"/>
            <a:ext cx="8168185" cy="368622"/>
          </a:xfrm>
        </p:spPr>
        <p:txBody>
          <a:bodyPr>
            <a:normAutofit fontScale="92500" lnSpcReduction="10000"/>
          </a:bodyPr>
          <a:lstStyle/>
          <a:p>
            <a:r>
              <a:rPr lang="nb-NO" dirty="0" smtClean="0"/>
              <a:t>Regelpunkter med mindre endringer</a:t>
            </a:r>
            <a:endParaRPr lang="nb-NO" dirty="0"/>
          </a:p>
        </p:txBody>
      </p:sp>
      <p:sp>
        <p:nvSpPr>
          <p:cNvPr id="3" name="Plassholder for tekst 2"/>
          <p:cNvSpPr>
            <a:spLocks noGrp="1"/>
          </p:cNvSpPr>
          <p:nvPr>
            <p:ph type="body" sz="quarter" idx="10"/>
          </p:nvPr>
        </p:nvSpPr>
        <p:spPr>
          <a:xfrm>
            <a:off x="525440" y="5506506"/>
            <a:ext cx="6530452" cy="757816"/>
          </a:xfrm>
        </p:spPr>
        <p:txBody>
          <a:bodyPr/>
          <a:lstStyle/>
          <a:p>
            <a:r>
              <a:rPr lang="nb-NO" dirty="0" smtClean="0"/>
              <a:t>Det kan være flere punkter som inneholder mindre endringer.</a:t>
            </a:r>
            <a:endParaRPr lang="nb-NO" dirty="0"/>
          </a:p>
        </p:txBody>
      </p:sp>
      <p:graphicFrame>
        <p:nvGraphicFramePr>
          <p:cNvPr id="4" name="Tabell 3"/>
          <p:cNvGraphicFramePr>
            <a:graphicFrameLocks noGrp="1"/>
          </p:cNvGraphicFramePr>
          <p:nvPr>
            <p:extLst>
              <p:ext uri="{D42A27DB-BD31-4B8C-83A1-F6EECF244321}">
                <p14:modId xmlns:p14="http://schemas.microsoft.com/office/powerpoint/2010/main" val="938800238"/>
              </p:ext>
            </p:extLst>
          </p:nvPr>
        </p:nvGraphicFramePr>
        <p:xfrm>
          <a:off x="525440" y="1917874"/>
          <a:ext cx="8161360" cy="3588632"/>
        </p:xfrm>
        <a:graphic>
          <a:graphicData uri="http://schemas.openxmlformats.org/drawingml/2006/table">
            <a:tbl>
              <a:tblPr firstRow="1" bandRow="1">
                <a:tableStyleId>{5C22544A-7EE6-4342-B048-85BDC9FD1C3A}</a:tableStyleId>
              </a:tblPr>
              <a:tblGrid>
                <a:gridCol w="1009932"/>
                <a:gridCol w="996287"/>
                <a:gridCol w="955343"/>
                <a:gridCol w="1119117"/>
                <a:gridCol w="1119116"/>
                <a:gridCol w="1119117"/>
                <a:gridCol w="846162"/>
                <a:gridCol w="996286"/>
              </a:tblGrid>
              <a:tr h="449076">
                <a:tc>
                  <a:txBody>
                    <a:bodyPr/>
                    <a:lstStyle/>
                    <a:p>
                      <a:r>
                        <a:rPr lang="nb-NO" b="0" dirty="0" smtClean="0">
                          <a:solidFill>
                            <a:schemeClr val="tx1"/>
                          </a:solidFill>
                        </a:rPr>
                        <a:t>6.1.5.2.d</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6.3.4.b</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6.4.5.2</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6.4.11.5</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6.4.17.1</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6.4.19.3.d</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6.5.a</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6.6.6.1</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r h="448508">
                <a:tc>
                  <a:txBody>
                    <a:bodyPr/>
                    <a:lstStyle/>
                    <a:p>
                      <a:r>
                        <a:rPr lang="nb-NO" b="0" dirty="0" smtClean="0">
                          <a:solidFill>
                            <a:schemeClr val="tx1"/>
                          </a:solidFill>
                        </a:rPr>
                        <a:t>6.2.1.1</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6.3.4.c</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6.4.6</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6.4.11.8</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6.4.17.2</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6.4.20.1.a</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6.5.b</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6.6.6.1.f</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r h="448508">
                <a:tc>
                  <a:txBody>
                    <a:bodyPr/>
                    <a:lstStyle/>
                    <a:p>
                      <a:r>
                        <a:rPr lang="nb-NO" b="0" dirty="0" smtClean="0">
                          <a:solidFill>
                            <a:schemeClr val="tx1"/>
                          </a:solidFill>
                        </a:rPr>
                        <a:t>6.2.1.6</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6.3.4.7</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6.4.6.1</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6.4.15.4</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6.4.18.3.a</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6.4.20.1.b</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6.5.e</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6.7.1</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r h="448508">
                <a:tc>
                  <a:txBody>
                    <a:bodyPr/>
                    <a:lstStyle/>
                    <a:p>
                      <a:r>
                        <a:rPr lang="nb-NO" b="0" dirty="0" smtClean="0">
                          <a:solidFill>
                            <a:schemeClr val="tx1"/>
                          </a:solidFill>
                        </a:rPr>
                        <a:t>6.2.2.2</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6.3.5.3.a</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6.4.6.2</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6.4.15.5</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6.4.18.3.b</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6.4.20.1.c</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6.5.1</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6.7.6.2.e</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r h="448508">
                <a:tc>
                  <a:txBody>
                    <a:bodyPr/>
                    <a:lstStyle/>
                    <a:p>
                      <a:r>
                        <a:rPr lang="nb-NO" b="0" dirty="0" smtClean="0">
                          <a:solidFill>
                            <a:schemeClr val="tx1"/>
                          </a:solidFill>
                        </a:rPr>
                        <a:t>6.2.2.3</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6.3.6.1</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6.4.6.3</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6.4.15.7</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6.4.18.3.e</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6.4.20.2.b</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6.5.2</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6.7.7.1</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r h="448508">
                <a:tc>
                  <a:txBody>
                    <a:bodyPr/>
                    <a:lstStyle/>
                    <a:p>
                      <a:r>
                        <a:rPr lang="nb-NO" b="0" dirty="0" smtClean="0">
                          <a:solidFill>
                            <a:schemeClr val="tx1"/>
                          </a:solidFill>
                        </a:rPr>
                        <a:t>6.2.2.4</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6.3.6.2.a</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6.4.11.2</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6.4.15.8</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6.4.18.4</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6.4.20.2.d</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6.6.4.a</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6.7.7.2</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r h="448508">
                <a:tc>
                  <a:txBody>
                    <a:bodyPr/>
                    <a:lstStyle/>
                    <a:p>
                      <a:r>
                        <a:rPr lang="nb-NO" b="0" dirty="0" smtClean="0">
                          <a:solidFill>
                            <a:schemeClr val="tx1"/>
                          </a:solidFill>
                        </a:rPr>
                        <a:t>6.2.3.3</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6.4.3.1</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6.4.11.3</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6.4.16.1.b</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6.4.19.3</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6.4.20.2.f</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6.6.6.a</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6.7.9.2</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r h="448508">
                <a:tc>
                  <a:txBody>
                    <a:bodyPr/>
                    <a:lstStyle/>
                    <a:p>
                      <a:r>
                        <a:rPr lang="nb-NO" b="0" dirty="0" smtClean="0">
                          <a:solidFill>
                            <a:schemeClr val="tx1"/>
                          </a:solidFill>
                        </a:rPr>
                        <a:t>6.3.4</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6.4.3.6</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6.4.11.4</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6.4.16.1.c</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6.4.19.3.c</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6.4.20.4</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6.6.6.g</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6.8.b</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bl>
          </a:graphicData>
        </a:graphic>
      </p:graphicFrame>
    </p:spTree>
    <p:extLst>
      <p:ext uri="{BB962C8B-B14F-4D97-AF65-F5344CB8AC3E}">
        <p14:creationId xmlns:p14="http://schemas.microsoft.com/office/powerpoint/2010/main" val="1265158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10000"/>
          </a:bodyPr>
          <a:lstStyle/>
          <a:p>
            <a:r>
              <a:rPr lang="nb-NO" dirty="0" smtClean="0"/>
              <a:t>INNLEDNING, forts,</a:t>
            </a:r>
            <a:endParaRPr lang="nb-NO" dirty="0"/>
          </a:p>
        </p:txBody>
      </p:sp>
      <p:sp>
        <p:nvSpPr>
          <p:cNvPr id="7" name="Text Placeholder 6"/>
          <p:cNvSpPr>
            <a:spLocks noGrp="1"/>
          </p:cNvSpPr>
          <p:nvPr>
            <p:ph type="body" sz="quarter" idx="10"/>
          </p:nvPr>
        </p:nvSpPr>
        <p:spPr>
          <a:xfrm>
            <a:off x="1352550" y="1864030"/>
            <a:ext cx="7334250" cy="4632304"/>
          </a:xfrm>
        </p:spPr>
        <p:txBody>
          <a:bodyPr/>
          <a:lstStyle/>
          <a:p>
            <a:r>
              <a:rPr lang="nb-NO" dirty="0" smtClean="0"/>
              <a:t>Noen regler er flyttet internt, eller mellom heftene, og noen er fjernet. Slike endringer er ikke særskilt markert.</a:t>
            </a:r>
          </a:p>
          <a:p>
            <a:r>
              <a:rPr lang="nb-NO" dirty="0" smtClean="0"/>
              <a:t>Endringer i nummereringen er heller ikke markert i denne oversikten.</a:t>
            </a:r>
          </a:p>
          <a:p>
            <a:r>
              <a:rPr lang="nb-NO" dirty="0" smtClean="0"/>
              <a:t>Flere av finalene er endret i de nye reglene, og teksten er endret i omtrent alle bokstavpunktene. I denne presentasjonen er det ikke gitt detaljer om endringene. For å få full forståelse anbefales det å lese gjennom hele finaleprosedyren for de øvelser der finalene er endret.</a:t>
            </a:r>
          </a:p>
          <a:p>
            <a:r>
              <a:rPr lang="nb-NO" dirty="0" smtClean="0"/>
              <a:t>For de finalene som ikke er endret, er det en rekke mindre endringer og justeringer/presiseringer, og også for disse finalene er det endringer i teksten for svært mange av bokstavpunktene.</a:t>
            </a:r>
          </a:p>
          <a:p>
            <a:endParaRPr lang="nb-NO" dirty="0"/>
          </a:p>
        </p:txBody>
      </p:sp>
    </p:spTree>
    <p:extLst>
      <p:ext uri="{BB962C8B-B14F-4D97-AF65-F5344CB8AC3E}">
        <p14:creationId xmlns:p14="http://schemas.microsoft.com/office/powerpoint/2010/main" val="24679328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518615" y="1415890"/>
            <a:ext cx="8168185" cy="368622"/>
          </a:xfrm>
        </p:spPr>
        <p:txBody>
          <a:bodyPr>
            <a:normAutofit fontScale="92500" lnSpcReduction="10000"/>
          </a:bodyPr>
          <a:lstStyle/>
          <a:p>
            <a:r>
              <a:rPr lang="nb-NO" dirty="0" smtClean="0"/>
              <a:t>Regelpunkter med mindre endringer, forts.</a:t>
            </a:r>
            <a:endParaRPr lang="nb-NO" dirty="0"/>
          </a:p>
        </p:txBody>
      </p:sp>
      <p:sp>
        <p:nvSpPr>
          <p:cNvPr id="3" name="Plassholder for tekst 2"/>
          <p:cNvSpPr>
            <a:spLocks noGrp="1"/>
          </p:cNvSpPr>
          <p:nvPr>
            <p:ph type="body" sz="quarter" idx="10"/>
          </p:nvPr>
        </p:nvSpPr>
        <p:spPr>
          <a:xfrm>
            <a:off x="525440" y="5506506"/>
            <a:ext cx="6530452" cy="757816"/>
          </a:xfrm>
        </p:spPr>
        <p:txBody>
          <a:bodyPr/>
          <a:lstStyle/>
          <a:p>
            <a:r>
              <a:rPr lang="nb-NO" dirty="0" smtClean="0"/>
              <a:t>Det kan være flere punkter som inneholder mindre endringer.</a:t>
            </a:r>
            <a:endParaRPr lang="nb-NO" dirty="0"/>
          </a:p>
        </p:txBody>
      </p:sp>
      <p:graphicFrame>
        <p:nvGraphicFramePr>
          <p:cNvPr id="4" name="Tabell 3"/>
          <p:cNvGraphicFramePr>
            <a:graphicFrameLocks noGrp="1"/>
          </p:cNvGraphicFramePr>
          <p:nvPr>
            <p:extLst>
              <p:ext uri="{D42A27DB-BD31-4B8C-83A1-F6EECF244321}">
                <p14:modId xmlns:p14="http://schemas.microsoft.com/office/powerpoint/2010/main" val="2618316534"/>
              </p:ext>
            </p:extLst>
          </p:nvPr>
        </p:nvGraphicFramePr>
        <p:xfrm>
          <a:off x="525440" y="1917874"/>
          <a:ext cx="8291016" cy="3588632"/>
        </p:xfrm>
        <a:graphic>
          <a:graphicData uri="http://schemas.openxmlformats.org/drawingml/2006/table">
            <a:tbl>
              <a:tblPr firstRow="1" bandRow="1">
                <a:tableStyleId>{5C22544A-7EE6-4342-B048-85BDC9FD1C3A}</a:tableStyleId>
              </a:tblPr>
              <a:tblGrid>
                <a:gridCol w="777923"/>
                <a:gridCol w="941696"/>
                <a:gridCol w="1119116"/>
                <a:gridCol w="1132765"/>
                <a:gridCol w="1119116"/>
                <a:gridCol w="1105469"/>
                <a:gridCol w="968991"/>
                <a:gridCol w="1125940"/>
              </a:tblGrid>
              <a:tr h="449076">
                <a:tc>
                  <a:txBody>
                    <a:bodyPr/>
                    <a:lstStyle/>
                    <a:p>
                      <a:r>
                        <a:rPr lang="nb-NO" b="0" dirty="0" smtClean="0">
                          <a:solidFill>
                            <a:schemeClr val="tx1"/>
                          </a:solidFill>
                        </a:rPr>
                        <a:t>6.8.c</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6.9.2.h</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6.10.7.d</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6.10.9.5</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6.11.6.9.c</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6.12.4.c</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6.14.1</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6.16.4</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r h="448508">
                <a:tc>
                  <a:txBody>
                    <a:bodyPr/>
                    <a:lstStyle/>
                    <a:p>
                      <a:r>
                        <a:rPr lang="nb-NO" b="0" dirty="0" smtClean="0">
                          <a:solidFill>
                            <a:schemeClr val="tx1"/>
                          </a:solidFill>
                        </a:rPr>
                        <a:t>6.8.1</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6.9.2.i</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6.10.8.3</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6.11.1.1</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6.11.8.a</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6.12.5.2</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6.14.4.b</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6.16.5.1</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r h="448508">
                <a:tc>
                  <a:txBody>
                    <a:bodyPr/>
                    <a:lstStyle/>
                    <a:p>
                      <a:r>
                        <a:rPr lang="nb-NO" b="0" dirty="0" smtClean="0">
                          <a:solidFill>
                            <a:schemeClr val="tx1"/>
                          </a:solidFill>
                        </a:rPr>
                        <a:t>6.8.2</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6.10.2.d</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6.10.9.1.c</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6.11.1.1.i</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6.11.8.b</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6.12.5.3</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6.14.4.i</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6.16.5.2</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r h="448508">
                <a:tc>
                  <a:txBody>
                    <a:bodyPr/>
                    <a:lstStyle/>
                    <a:p>
                      <a:r>
                        <a:rPr lang="nb-NO" b="0" dirty="0" smtClean="0">
                          <a:solidFill>
                            <a:schemeClr val="tx1"/>
                          </a:solidFill>
                        </a:rPr>
                        <a:t>6.8.3</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6.10.3.1</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6.10.9.3.b</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6.11.1.2.a</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6.11.8.c</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6.12.6</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6.14.6</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6.16.5.2.b</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r h="448508">
                <a:tc>
                  <a:txBody>
                    <a:bodyPr/>
                    <a:lstStyle/>
                    <a:p>
                      <a:r>
                        <a:rPr lang="nb-NO" b="0" dirty="0" smtClean="0">
                          <a:solidFill>
                            <a:schemeClr val="tx1"/>
                          </a:solidFill>
                        </a:rPr>
                        <a:t>6.8.6</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6.10.4.g</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6.10.9.3.c</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6.11.1.2.g</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6.11.8.d</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6.12.6.1</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6.14.7</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6.16.5.2.e</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r h="448508">
                <a:tc>
                  <a:txBody>
                    <a:bodyPr/>
                    <a:lstStyle/>
                    <a:p>
                      <a:r>
                        <a:rPr lang="nb-NO" b="0" dirty="0" smtClean="0">
                          <a:solidFill>
                            <a:schemeClr val="tx1"/>
                          </a:solidFill>
                        </a:rPr>
                        <a:t>6.8.8</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6.10.6.c</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6.10.9.3.d</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6.11.1.3</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6.11.8.e</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6.12.6.1.a</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6.15.1.e</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6.16.6</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r h="448508">
                <a:tc>
                  <a:txBody>
                    <a:bodyPr/>
                    <a:lstStyle/>
                    <a:p>
                      <a:r>
                        <a:rPr lang="nb-NO" b="0" dirty="0" smtClean="0">
                          <a:solidFill>
                            <a:schemeClr val="tx1"/>
                          </a:solidFill>
                        </a:rPr>
                        <a:t>6.8.13</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6.10.7</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6.10.9.3.f</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6.11.2.1</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6.12.2</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6.12.6.2</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6.16.2.1</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6.17.1.3</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r h="448508">
                <a:tc>
                  <a:txBody>
                    <a:bodyPr/>
                    <a:lstStyle/>
                    <a:p>
                      <a:r>
                        <a:rPr lang="nb-NO" b="0" dirty="0" smtClean="0">
                          <a:solidFill>
                            <a:schemeClr val="tx1"/>
                          </a:solidFill>
                        </a:rPr>
                        <a:t>6.9.10</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6.10.7.c</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6.10.9.4.b</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6.11.5</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6.12.3.f</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6.12.6.4</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6.16.3</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6.17.1.4</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bl>
          </a:graphicData>
        </a:graphic>
      </p:graphicFrame>
    </p:spTree>
    <p:extLst>
      <p:ext uri="{BB962C8B-B14F-4D97-AF65-F5344CB8AC3E}">
        <p14:creationId xmlns:p14="http://schemas.microsoft.com/office/powerpoint/2010/main" val="35290890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518615" y="1415890"/>
            <a:ext cx="8168185" cy="368622"/>
          </a:xfrm>
        </p:spPr>
        <p:txBody>
          <a:bodyPr>
            <a:normAutofit fontScale="92500" lnSpcReduction="10000"/>
          </a:bodyPr>
          <a:lstStyle/>
          <a:p>
            <a:r>
              <a:rPr lang="nb-NO" dirty="0" smtClean="0"/>
              <a:t>Regelpunkter med mindre endringer, forts.</a:t>
            </a:r>
            <a:endParaRPr lang="nb-NO" dirty="0"/>
          </a:p>
        </p:txBody>
      </p:sp>
      <p:sp>
        <p:nvSpPr>
          <p:cNvPr id="3" name="Plassholder for tekst 2"/>
          <p:cNvSpPr>
            <a:spLocks noGrp="1"/>
          </p:cNvSpPr>
          <p:nvPr>
            <p:ph type="body" sz="quarter" idx="10"/>
          </p:nvPr>
        </p:nvSpPr>
        <p:spPr>
          <a:xfrm>
            <a:off x="525440" y="5506506"/>
            <a:ext cx="6530452" cy="757816"/>
          </a:xfrm>
        </p:spPr>
        <p:txBody>
          <a:bodyPr/>
          <a:lstStyle/>
          <a:p>
            <a:r>
              <a:rPr lang="nb-NO" dirty="0" smtClean="0"/>
              <a:t>Det kan være flere punkter som inneholder mindre endringer.</a:t>
            </a:r>
            <a:endParaRPr lang="nb-NO" dirty="0"/>
          </a:p>
        </p:txBody>
      </p:sp>
      <p:graphicFrame>
        <p:nvGraphicFramePr>
          <p:cNvPr id="4" name="Tabell 3"/>
          <p:cNvGraphicFramePr>
            <a:graphicFrameLocks noGrp="1"/>
          </p:cNvGraphicFramePr>
          <p:nvPr>
            <p:extLst>
              <p:ext uri="{D42A27DB-BD31-4B8C-83A1-F6EECF244321}">
                <p14:modId xmlns:p14="http://schemas.microsoft.com/office/powerpoint/2010/main" val="3359440700"/>
              </p:ext>
            </p:extLst>
          </p:nvPr>
        </p:nvGraphicFramePr>
        <p:xfrm>
          <a:off x="525440" y="1917874"/>
          <a:ext cx="8161360" cy="3588632"/>
        </p:xfrm>
        <a:graphic>
          <a:graphicData uri="http://schemas.openxmlformats.org/drawingml/2006/table">
            <a:tbl>
              <a:tblPr firstRow="1" bandRow="1">
                <a:tableStyleId>{5C22544A-7EE6-4342-B048-85BDC9FD1C3A}</a:tableStyleId>
              </a:tblPr>
              <a:tblGrid>
                <a:gridCol w="1303360"/>
                <a:gridCol w="968991"/>
                <a:gridCol w="1023582"/>
                <a:gridCol w="955343"/>
                <a:gridCol w="982639"/>
                <a:gridCol w="1078173"/>
                <a:gridCol w="928048"/>
                <a:gridCol w="921224"/>
              </a:tblGrid>
              <a:tr h="449076">
                <a:tc>
                  <a:txBody>
                    <a:bodyPr/>
                    <a:lstStyle/>
                    <a:p>
                      <a:r>
                        <a:rPr lang="nb-NO" b="0" dirty="0" smtClean="0">
                          <a:solidFill>
                            <a:schemeClr val="tx1"/>
                          </a:solidFill>
                        </a:rPr>
                        <a:t>6.17.1.6</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smtClean="0">
                          <a:solidFill>
                            <a:schemeClr val="tx1"/>
                          </a:solidFill>
                        </a:rPr>
                        <a:t>6.19.2.5</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r h="448508">
                <a:tc>
                  <a:txBody>
                    <a:bodyPr/>
                    <a:lstStyle/>
                    <a:p>
                      <a:r>
                        <a:rPr lang="nb-NO" b="0" dirty="0" smtClean="0">
                          <a:solidFill>
                            <a:schemeClr val="tx1"/>
                          </a:solidFill>
                        </a:rPr>
                        <a:t>6.17.1.8.a</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6.19.2.8</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r h="448508">
                <a:tc>
                  <a:txBody>
                    <a:bodyPr/>
                    <a:lstStyle/>
                    <a:p>
                      <a:r>
                        <a:rPr lang="nb-NO" b="0" dirty="0" smtClean="0">
                          <a:solidFill>
                            <a:schemeClr val="tx1"/>
                          </a:solidFill>
                        </a:rPr>
                        <a:t>6.17.1.10.d</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6.19.3.1</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r h="448508">
                <a:tc>
                  <a:txBody>
                    <a:bodyPr/>
                    <a:lstStyle/>
                    <a:p>
                      <a:r>
                        <a:rPr lang="nb-NO" b="0" dirty="0" smtClean="0">
                          <a:solidFill>
                            <a:schemeClr val="tx1"/>
                          </a:solidFill>
                        </a:rPr>
                        <a:t>6.17.1.12</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r h="448508">
                <a:tc>
                  <a:txBody>
                    <a:bodyPr/>
                    <a:lstStyle/>
                    <a:p>
                      <a:r>
                        <a:rPr lang="nb-NO" b="0" dirty="0" smtClean="0">
                          <a:solidFill>
                            <a:schemeClr val="tx1"/>
                          </a:solidFill>
                        </a:rPr>
                        <a:t>6.17.1.13.k</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r h="448508">
                <a:tc>
                  <a:txBody>
                    <a:bodyPr/>
                    <a:lstStyle/>
                    <a:p>
                      <a:r>
                        <a:rPr lang="nb-NO" b="0" dirty="0" smtClean="0">
                          <a:solidFill>
                            <a:schemeClr val="tx1"/>
                          </a:solidFill>
                        </a:rPr>
                        <a:t>6.17.1.14</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r h="448508">
                <a:tc>
                  <a:txBody>
                    <a:bodyPr/>
                    <a:lstStyle/>
                    <a:p>
                      <a:r>
                        <a:rPr lang="nb-NO" b="0" dirty="0" smtClean="0">
                          <a:solidFill>
                            <a:schemeClr val="tx1"/>
                          </a:solidFill>
                        </a:rPr>
                        <a:t>6.17.6</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r h="448508">
                <a:tc>
                  <a:txBody>
                    <a:bodyPr/>
                    <a:lstStyle/>
                    <a:p>
                      <a:r>
                        <a:rPr lang="nb-NO" b="0" dirty="0" smtClean="0">
                          <a:solidFill>
                            <a:schemeClr val="tx1"/>
                          </a:solidFill>
                        </a:rPr>
                        <a:t>6.17.7</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bl>
          </a:graphicData>
        </a:graphic>
      </p:graphicFrame>
    </p:spTree>
    <p:extLst>
      <p:ext uri="{BB962C8B-B14F-4D97-AF65-F5344CB8AC3E}">
        <p14:creationId xmlns:p14="http://schemas.microsoft.com/office/powerpoint/2010/main" val="1426756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fontScale="92500" lnSpcReduction="10000"/>
          </a:bodyPr>
          <a:lstStyle/>
          <a:p>
            <a:r>
              <a:rPr lang="nb-NO" dirty="0" smtClean="0"/>
              <a:t>Regler for papirskiver</a:t>
            </a:r>
            <a:endParaRPr lang="nb-NO" dirty="0"/>
          </a:p>
        </p:txBody>
      </p:sp>
      <p:sp>
        <p:nvSpPr>
          <p:cNvPr id="3" name="Plassholder for tekst 2"/>
          <p:cNvSpPr>
            <a:spLocks noGrp="1"/>
          </p:cNvSpPr>
          <p:nvPr>
            <p:ph type="body" sz="quarter" idx="10"/>
          </p:nvPr>
        </p:nvSpPr>
        <p:spPr/>
        <p:txBody>
          <a:bodyPr/>
          <a:lstStyle/>
          <a:p>
            <a:r>
              <a:rPr lang="nb-NO" dirty="0" smtClean="0"/>
              <a:t>Elektroniske skiver har vært del av ISSF regler i mer enn </a:t>
            </a:r>
            <a:br>
              <a:rPr lang="nb-NO" dirty="0" smtClean="0"/>
            </a:br>
            <a:r>
              <a:rPr lang="nb-NO" dirty="0" smtClean="0"/>
              <a:t>30 år, og i 2017-reglene er alt som gjelder papirskiver og dømming av papirskiver tatt ut av regelbøkene og samlet i et eget hefte</a:t>
            </a:r>
            <a:r>
              <a:rPr lang="nb-NO" dirty="0"/>
              <a:t> </a:t>
            </a:r>
            <a:r>
              <a:rPr lang="nb-NO" dirty="0" smtClean="0"/>
              <a:t>«Regler for papirskiver».</a:t>
            </a:r>
            <a:endParaRPr lang="nb-NO" dirty="0"/>
          </a:p>
        </p:txBody>
      </p:sp>
    </p:spTree>
    <p:extLst>
      <p:ext uri="{BB962C8B-B14F-4D97-AF65-F5344CB8AC3E}">
        <p14:creationId xmlns:p14="http://schemas.microsoft.com/office/powerpoint/2010/main" val="831973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10000"/>
          </a:bodyPr>
          <a:lstStyle/>
          <a:p>
            <a:r>
              <a:rPr lang="nb-NO" dirty="0" smtClean="0"/>
              <a:t>Selvstudium</a:t>
            </a:r>
            <a:endParaRPr lang="nb-NO" dirty="0"/>
          </a:p>
        </p:txBody>
      </p:sp>
      <p:sp>
        <p:nvSpPr>
          <p:cNvPr id="7" name="Text Placeholder 6"/>
          <p:cNvSpPr>
            <a:spLocks noGrp="1"/>
          </p:cNvSpPr>
          <p:nvPr>
            <p:ph type="body" sz="quarter" idx="10"/>
          </p:nvPr>
        </p:nvSpPr>
        <p:spPr>
          <a:xfrm>
            <a:off x="1352550" y="1864030"/>
            <a:ext cx="7334250" cy="4482179"/>
          </a:xfrm>
        </p:spPr>
        <p:txBody>
          <a:bodyPr/>
          <a:lstStyle/>
          <a:p>
            <a:r>
              <a:rPr lang="nb-NO" dirty="0"/>
              <a:t>P</a:t>
            </a:r>
            <a:r>
              <a:rPr lang="nb-NO" dirty="0" smtClean="0"/>
              <a:t>resentasjonen kan benyttes av dommere og andre interesserte som selvstudium for å oppdatere seg på regel-verket. Det er </a:t>
            </a:r>
            <a:r>
              <a:rPr lang="nb-NO" dirty="0"/>
              <a:t>en fordel at flere </a:t>
            </a:r>
            <a:r>
              <a:rPr lang="nb-NO" dirty="0" smtClean="0"/>
              <a:t>gjennomgår dette sammen, eksempelvis alle dommerne i en klubb eller i et område.</a:t>
            </a:r>
          </a:p>
          <a:p>
            <a:endParaRPr lang="nb-NO" dirty="0" smtClean="0"/>
          </a:p>
          <a:p>
            <a:endParaRPr lang="nb-NO" dirty="0"/>
          </a:p>
        </p:txBody>
      </p:sp>
    </p:spTree>
    <p:extLst>
      <p:ext uri="{BB962C8B-B14F-4D97-AF65-F5344CB8AC3E}">
        <p14:creationId xmlns:p14="http://schemas.microsoft.com/office/powerpoint/2010/main" val="4039635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fontScale="92500" lnSpcReduction="10000"/>
          </a:bodyPr>
          <a:lstStyle/>
          <a:p>
            <a:r>
              <a:rPr lang="nb-NO" dirty="0" smtClean="0"/>
              <a:t>6.1 Generelt</a:t>
            </a:r>
            <a:r>
              <a:rPr lang="nb-NO" dirty="0"/>
              <a:t>,</a:t>
            </a:r>
            <a:r>
              <a:rPr lang="nb-NO" dirty="0" smtClean="0"/>
              <a:t> 6.2 Sikkerhet </a:t>
            </a:r>
            <a:endParaRPr lang="nb-NO" dirty="0"/>
          </a:p>
        </p:txBody>
      </p:sp>
      <p:sp>
        <p:nvSpPr>
          <p:cNvPr id="3" name="Plassholder for tekst 2"/>
          <p:cNvSpPr>
            <a:spLocks noGrp="1"/>
          </p:cNvSpPr>
          <p:nvPr>
            <p:ph type="body" sz="quarter" idx="10"/>
          </p:nvPr>
        </p:nvSpPr>
        <p:spPr>
          <a:xfrm>
            <a:off x="1352550" y="1864031"/>
            <a:ext cx="7334250" cy="3704256"/>
          </a:xfrm>
        </p:spPr>
        <p:txBody>
          <a:bodyPr/>
          <a:lstStyle/>
          <a:p>
            <a:pPr marL="1433513" indent="-1433513">
              <a:buFont typeface="Arial" panose="020B0604020202020204" pitchFamily="34" charset="0"/>
              <a:buChar char="•"/>
            </a:pPr>
            <a:r>
              <a:rPr lang="nb-NO" dirty="0" smtClean="0"/>
              <a:t>Nye definisjoner av en del begreper i regelverket, eksempelvis FOP og PET.</a:t>
            </a:r>
          </a:p>
          <a:p>
            <a:pPr marL="285750" indent="-285750" defTabSz="1433513">
              <a:buFont typeface="Arial" panose="020B0604020202020204" pitchFamily="34" charset="0"/>
              <a:buChar char="•"/>
            </a:pPr>
            <a:r>
              <a:rPr lang="nb-NO" dirty="0" smtClean="0"/>
              <a:t>6.1.2.b 	Godkjenning av andre konkurranser hvor det 	kan settes rekorder.</a:t>
            </a:r>
          </a:p>
          <a:p>
            <a:pPr marL="285750" indent="-285750" defTabSz="1433513">
              <a:buFont typeface="Arial" panose="020B0604020202020204" pitchFamily="34" charset="0"/>
              <a:buChar char="•"/>
            </a:pPr>
            <a:r>
              <a:rPr lang="nb-NO" dirty="0" smtClean="0"/>
              <a:t>6.1.4 	Felles krav til utstyr og bekledning.</a:t>
            </a:r>
          </a:p>
          <a:p>
            <a:pPr marL="285750" indent="-285750" defTabSz="1433513">
              <a:buFont typeface="Arial" panose="020B0604020202020204" pitchFamily="34" charset="0"/>
              <a:buChar char="•"/>
            </a:pPr>
            <a:r>
              <a:rPr lang="nb-NO" dirty="0" smtClean="0"/>
              <a:t>6.1.5.2.b	Begrepet «klassifikasjon» er – gjennom hele 	regelverket – byttet ut med RTD, som står for 	«resultater,  tidsstyring og dømming».</a:t>
            </a:r>
          </a:p>
          <a:p>
            <a:pPr marL="285750" indent="-285750" defTabSz="1433513">
              <a:buFont typeface="Arial" panose="020B0604020202020204" pitchFamily="34" charset="0"/>
              <a:buChar char="•"/>
            </a:pPr>
            <a:r>
              <a:rPr lang="nb-NO" dirty="0" smtClean="0"/>
              <a:t>6.2.1.3	Det er banepersonellets oppgave å ivareta 	våpensikkerheten.</a:t>
            </a:r>
          </a:p>
          <a:p>
            <a:pPr marL="285750" indent="-285750" defTabSz="1433513">
              <a:buFont typeface="Arial" panose="020B0604020202020204" pitchFamily="34" charset="0"/>
              <a:buChar char="•"/>
            </a:pPr>
            <a:r>
              <a:rPr lang="nb-NO" dirty="0" smtClean="0"/>
              <a:t>6.2.2.7	Nødvendige avvik på sikkerhetsreglene skal 	godkjennes og kontrolleres av banesjefen.</a:t>
            </a:r>
          </a:p>
        </p:txBody>
      </p:sp>
    </p:spTree>
    <p:extLst>
      <p:ext uri="{BB962C8B-B14F-4D97-AF65-F5344CB8AC3E}">
        <p14:creationId xmlns:p14="http://schemas.microsoft.com/office/powerpoint/2010/main" val="3984784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352718" y="1415890"/>
            <a:ext cx="7334082" cy="707448"/>
          </a:xfrm>
        </p:spPr>
        <p:txBody>
          <a:bodyPr>
            <a:normAutofit lnSpcReduction="10000"/>
          </a:bodyPr>
          <a:lstStyle/>
          <a:p>
            <a:r>
              <a:rPr lang="nb-NO" dirty="0" smtClean="0"/>
              <a:t>6.2 Sikkerhet, 6.3 Skiver og krav til skiver, 6.4 Baner og andre fasiliteter</a:t>
            </a:r>
            <a:endParaRPr lang="nb-NO" dirty="0"/>
          </a:p>
        </p:txBody>
      </p:sp>
      <p:sp>
        <p:nvSpPr>
          <p:cNvPr id="3" name="Plassholder for tekst 2"/>
          <p:cNvSpPr>
            <a:spLocks noGrp="1"/>
          </p:cNvSpPr>
          <p:nvPr>
            <p:ph type="body" sz="quarter" idx="10"/>
          </p:nvPr>
        </p:nvSpPr>
        <p:spPr>
          <a:xfrm>
            <a:off x="1352550" y="2123338"/>
            <a:ext cx="7334250" cy="3704256"/>
          </a:xfrm>
        </p:spPr>
        <p:txBody>
          <a:bodyPr>
            <a:normAutofit lnSpcReduction="10000"/>
          </a:bodyPr>
          <a:lstStyle/>
          <a:p>
            <a:pPr marL="285750" indent="-285750" defTabSz="1433513">
              <a:buFont typeface="Arial" panose="020B0604020202020204" pitchFamily="34" charset="0"/>
              <a:buChar char="•"/>
            </a:pPr>
            <a:r>
              <a:rPr lang="nb-NO" dirty="0" smtClean="0"/>
              <a:t>6.2.5	</a:t>
            </a:r>
            <a:r>
              <a:rPr lang="nb-NO" dirty="0" smtClean="0"/>
              <a:t>Internasjonalt er hørselvern med lyd-	forsterkende </a:t>
            </a:r>
            <a:r>
              <a:rPr lang="nb-NO" dirty="0" smtClean="0"/>
              <a:t>virkning </a:t>
            </a:r>
            <a:r>
              <a:rPr lang="nb-NO" dirty="0" smtClean="0"/>
              <a:t>ikke </a:t>
            </a:r>
            <a:r>
              <a:rPr lang="nb-NO" dirty="0" smtClean="0"/>
              <a:t>tillatt for skyttere og </a:t>
            </a:r>
            <a:r>
              <a:rPr lang="nb-NO" dirty="0" smtClean="0"/>
              <a:t>	trenere </a:t>
            </a:r>
            <a:r>
              <a:rPr lang="nb-NO" dirty="0" smtClean="0"/>
              <a:t>på FOP</a:t>
            </a:r>
            <a:r>
              <a:rPr lang="nb-NO" dirty="0" smtClean="0"/>
              <a:t>. I Norge er det gitt generelt 	unntak fra denne bestemmelsen.</a:t>
            </a:r>
            <a:endParaRPr lang="nb-NO" dirty="0" smtClean="0"/>
          </a:p>
          <a:p>
            <a:pPr marL="285750" indent="-285750" defTabSz="1433513">
              <a:buFont typeface="Arial" panose="020B0604020202020204" pitchFamily="34" charset="0"/>
              <a:buChar char="•"/>
            </a:pPr>
            <a:r>
              <a:rPr lang="nb-NO" dirty="0" smtClean="0"/>
              <a:t>6.3.1.1	Omhandler vedlegget «Regler for papirskiver». </a:t>
            </a:r>
          </a:p>
          <a:p>
            <a:pPr marL="285750" indent="-285750" defTabSz="1433513">
              <a:buFont typeface="Arial" panose="020B0604020202020204" pitchFamily="34" charset="0"/>
              <a:buChar char="•"/>
            </a:pPr>
            <a:r>
              <a:rPr lang="nb-NO" dirty="0" smtClean="0"/>
              <a:t>6.3.4.7	Presisering av hva som gjelder papirskiver.</a:t>
            </a:r>
          </a:p>
          <a:p>
            <a:pPr marL="285750" indent="-285750" defTabSz="1433513">
              <a:buFont typeface="Arial" panose="020B0604020202020204" pitchFamily="34" charset="0"/>
              <a:buChar char="•"/>
            </a:pPr>
            <a:r>
              <a:rPr lang="nb-NO" dirty="0" smtClean="0"/>
              <a:t>6.3.6	Beskrivelse av </a:t>
            </a:r>
            <a:r>
              <a:rPr lang="nb-NO" dirty="0" err="1" smtClean="0"/>
              <a:t>lerduer</a:t>
            </a:r>
            <a:r>
              <a:rPr lang="nb-NO" dirty="0" smtClean="0"/>
              <a:t> som skal benyttes i 	konkurranser og på trening.</a:t>
            </a:r>
          </a:p>
          <a:p>
            <a:pPr marL="285750" indent="-285750" defTabSz="1433513">
              <a:buFont typeface="Arial" panose="020B0604020202020204" pitchFamily="34" charset="0"/>
              <a:buChar char="•"/>
            </a:pPr>
            <a:r>
              <a:rPr lang="nb-NO" dirty="0" smtClean="0"/>
              <a:t>6.4.1.8	Elektroniske skivesystemer må inkludere 	monitorer og videoskjermer som viser treff og 	resultater for publikum.</a:t>
            </a:r>
          </a:p>
          <a:p>
            <a:pPr marL="285750" indent="-285750" defTabSz="1433513">
              <a:buFont typeface="Arial" panose="020B0604020202020204" pitchFamily="34" charset="0"/>
              <a:buChar char="•"/>
            </a:pPr>
            <a:r>
              <a:rPr lang="nb-NO" dirty="0" smtClean="0"/>
              <a:t>6.4.2	Flere </a:t>
            </a:r>
            <a:r>
              <a:rPr lang="nb-NO" dirty="0" smtClean="0"/>
              <a:t>endrede </a:t>
            </a:r>
            <a:r>
              <a:rPr lang="nb-NO" dirty="0" smtClean="0"/>
              <a:t>og nye punkter.</a:t>
            </a:r>
          </a:p>
          <a:p>
            <a:pPr marL="285750" indent="-285750" defTabSz="1433513">
              <a:buFont typeface="Arial" panose="020B0604020202020204" pitchFamily="34" charset="0"/>
              <a:buChar char="•"/>
            </a:pPr>
            <a:r>
              <a:rPr lang="nb-NO" dirty="0" smtClean="0"/>
              <a:t>6.4.2.g	Ny: Område for tørravtrekk eller oppvarming.</a:t>
            </a:r>
          </a:p>
        </p:txBody>
      </p:sp>
    </p:spTree>
    <p:extLst>
      <p:ext uri="{BB962C8B-B14F-4D97-AF65-F5344CB8AC3E}">
        <p14:creationId xmlns:p14="http://schemas.microsoft.com/office/powerpoint/2010/main" val="1543490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352718" y="1415890"/>
            <a:ext cx="7334082" cy="385614"/>
          </a:xfrm>
        </p:spPr>
        <p:txBody>
          <a:bodyPr>
            <a:normAutofit fontScale="92500" lnSpcReduction="10000"/>
          </a:bodyPr>
          <a:lstStyle/>
          <a:p>
            <a:r>
              <a:rPr lang="nb-NO" dirty="0" smtClean="0"/>
              <a:t>6.4 Baner og andre fasiliteter</a:t>
            </a:r>
            <a:endParaRPr lang="nb-NO" dirty="0"/>
          </a:p>
        </p:txBody>
      </p:sp>
      <p:sp>
        <p:nvSpPr>
          <p:cNvPr id="3" name="Plassholder for tekst 2"/>
          <p:cNvSpPr>
            <a:spLocks noGrp="1"/>
          </p:cNvSpPr>
          <p:nvPr>
            <p:ph type="body" sz="quarter" idx="10"/>
          </p:nvPr>
        </p:nvSpPr>
        <p:spPr>
          <a:xfrm>
            <a:off x="1352718" y="1823087"/>
            <a:ext cx="7450088" cy="4168280"/>
          </a:xfrm>
        </p:spPr>
        <p:txBody>
          <a:bodyPr>
            <a:normAutofit/>
          </a:bodyPr>
          <a:lstStyle/>
          <a:p>
            <a:pPr marL="285750" indent="-285750" defTabSz="1433513">
              <a:buFont typeface="Arial" panose="020B0604020202020204" pitchFamily="34" charset="0"/>
              <a:buChar char="•"/>
            </a:pPr>
            <a:r>
              <a:rPr lang="nb-NO" dirty="0" smtClean="0"/>
              <a:t>6.4.2.h	Ny: 10 m baner må ha tilgjengelig en forsyning av 	komprimert luft.</a:t>
            </a:r>
          </a:p>
          <a:p>
            <a:pPr marL="285750" indent="-285750" defTabSz="1433513">
              <a:buFont typeface="Arial" panose="020B0604020202020204" pitchFamily="34" charset="0"/>
              <a:buChar char="•"/>
            </a:pPr>
            <a:r>
              <a:rPr lang="nb-NO" dirty="0" smtClean="0"/>
              <a:t>6.4.2.q	Det må være separate internettjenester for drift 	og for offentligheten.</a:t>
            </a:r>
          </a:p>
          <a:p>
            <a:pPr marL="285750" indent="-285750" defTabSz="1433513">
              <a:buFont typeface="Arial" panose="020B0604020202020204" pitchFamily="34" charset="0"/>
              <a:buChar char="•"/>
            </a:pPr>
            <a:r>
              <a:rPr lang="nb-NO" dirty="0" smtClean="0"/>
              <a:t>6.4.3.3.b	Sikkerhetsskjermer for å fange opp ukontrollerte</a:t>
            </a:r>
            <a:r>
              <a:rPr lang="nb-NO" dirty="0"/>
              <a:t> </a:t>
            </a:r>
            <a:r>
              <a:rPr lang="nb-NO" dirty="0" smtClean="0"/>
              <a:t>	skudd og skudd avgitt ved et uhell.</a:t>
            </a:r>
          </a:p>
          <a:p>
            <a:pPr marL="285750" indent="-285750" defTabSz="1433513">
              <a:buFont typeface="Arial" panose="020B0604020202020204" pitchFamily="34" charset="0"/>
              <a:buChar char="•"/>
            </a:pPr>
            <a:r>
              <a:rPr lang="nb-NO" dirty="0"/>
              <a:t>6.4.3.3.e	Minst 285 m av 300 m baner skal være i </a:t>
            </a:r>
            <a:r>
              <a:rPr lang="nb-NO" dirty="0" smtClean="0"/>
              <a:t>friluft.</a:t>
            </a:r>
          </a:p>
          <a:p>
            <a:pPr marL="285750" indent="-285750" defTabSz="1433513">
              <a:buFont typeface="Arial" panose="020B0604020202020204" pitchFamily="34" charset="0"/>
              <a:buChar char="•"/>
            </a:pPr>
            <a:r>
              <a:rPr lang="nb-NO" dirty="0"/>
              <a:t>6.4.3.3.f	Minst 35 m av 50 m baner skal være i </a:t>
            </a:r>
            <a:r>
              <a:rPr lang="nb-NO" dirty="0" smtClean="0"/>
              <a:t>friluft.</a:t>
            </a:r>
          </a:p>
          <a:p>
            <a:pPr marL="285750" indent="-285750" defTabSz="1433513">
              <a:buFont typeface="Arial" panose="020B0604020202020204" pitchFamily="34" charset="0"/>
              <a:buChar char="•"/>
            </a:pPr>
            <a:r>
              <a:rPr lang="nb-NO" dirty="0" smtClean="0"/>
              <a:t>6.4.3.3.h	Presisering, gjelder 25 m og 50 m finalebaner.</a:t>
            </a:r>
          </a:p>
          <a:p>
            <a:pPr marL="285750" indent="-285750" defTabSz="1433513">
              <a:buFont typeface="Arial" panose="020B0604020202020204" pitchFamily="34" charset="0"/>
              <a:buChar char="•"/>
            </a:pPr>
            <a:r>
              <a:rPr lang="nb-NO" dirty="0" smtClean="0"/>
              <a:t>6.4.3.4	Sperringen skal være minst 7 m bak 	standplasslinjen.</a:t>
            </a:r>
          </a:p>
          <a:p>
            <a:pPr marL="285750" indent="-285750" defTabSz="1433513">
              <a:buFont typeface="Arial" panose="020B0604020202020204" pitchFamily="34" charset="0"/>
              <a:buChar char="•"/>
            </a:pPr>
            <a:r>
              <a:rPr lang="nb-NO" dirty="0" smtClean="0"/>
              <a:t>6.4.3.5	</a:t>
            </a:r>
            <a:r>
              <a:rPr lang="nb-NO" dirty="0" err="1" smtClean="0"/>
              <a:t>Lerduebaner</a:t>
            </a:r>
            <a:r>
              <a:rPr lang="nb-NO" dirty="0" smtClean="0"/>
              <a:t> må ha en klokke som teller ned for 	å kontrollere forberedelsestiden.</a:t>
            </a:r>
          </a:p>
        </p:txBody>
      </p:sp>
    </p:spTree>
    <p:extLst>
      <p:ext uri="{BB962C8B-B14F-4D97-AF65-F5344CB8AC3E}">
        <p14:creationId xmlns:p14="http://schemas.microsoft.com/office/powerpoint/2010/main" val="2321845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352718" y="1415890"/>
            <a:ext cx="7334082" cy="385614"/>
          </a:xfrm>
        </p:spPr>
        <p:txBody>
          <a:bodyPr>
            <a:normAutofit fontScale="92500" lnSpcReduction="10000"/>
          </a:bodyPr>
          <a:lstStyle/>
          <a:p>
            <a:r>
              <a:rPr lang="nb-NO" dirty="0" smtClean="0"/>
              <a:t>6.4 Baner og andre fasiliteter</a:t>
            </a:r>
            <a:endParaRPr lang="nb-NO" dirty="0"/>
          </a:p>
        </p:txBody>
      </p:sp>
      <p:sp>
        <p:nvSpPr>
          <p:cNvPr id="3" name="Plassholder for tekst 2"/>
          <p:cNvSpPr>
            <a:spLocks noGrp="1"/>
          </p:cNvSpPr>
          <p:nvPr>
            <p:ph type="body" sz="quarter" idx="10"/>
          </p:nvPr>
        </p:nvSpPr>
        <p:spPr>
          <a:xfrm>
            <a:off x="1352718" y="1823087"/>
            <a:ext cx="7450088" cy="4536770"/>
          </a:xfrm>
        </p:spPr>
        <p:txBody>
          <a:bodyPr>
            <a:normAutofit/>
          </a:bodyPr>
          <a:lstStyle/>
          <a:p>
            <a:pPr marL="285750" indent="-285750" defTabSz="1609725">
              <a:buFont typeface="Arial" panose="020B0604020202020204" pitchFamily="34" charset="0"/>
              <a:buChar char="•"/>
            </a:pPr>
            <a:r>
              <a:rPr lang="nb-NO" dirty="0"/>
              <a:t>6.4.10.c	</a:t>
            </a:r>
            <a:r>
              <a:rPr lang="nb-NO" dirty="0" smtClean="0"/>
              <a:t>Brukes </a:t>
            </a:r>
            <a:r>
              <a:rPr lang="nb-NO" dirty="0"/>
              <a:t>standplassen også til 50 m skyting må </a:t>
            </a:r>
            <a:r>
              <a:rPr lang="nb-NO" dirty="0" smtClean="0"/>
              <a:t>	den være minst 1,25 </a:t>
            </a:r>
            <a:r>
              <a:rPr lang="nb-NO" dirty="0"/>
              <a:t>m </a:t>
            </a:r>
            <a:r>
              <a:rPr lang="nb-NO" dirty="0" smtClean="0"/>
              <a:t>bred.</a:t>
            </a:r>
          </a:p>
          <a:p>
            <a:pPr marL="285750" indent="-285750" defTabSz="1609725">
              <a:buFont typeface="Arial" panose="020B0604020202020204" pitchFamily="34" charset="0"/>
              <a:buChar char="•"/>
            </a:pPr>
            <a:r>
              <a:rPr lang="nb-NO" dirty="0" smtClean="0"/>
              <a:t>6.4.11.10.b</a:t>
            </a:r>
            <a:r>
              <a:rPr lang="nb-NO" dirty="0"/>
              <a:t>	</a:t>
            </a:r>
            <a:r>
              <a:rPr lang="nb-NO" dirty="0" smtClean="0"/>
              <a:t>Støttestativer for </a:t>
            </a:r>
            <a:r>
              <a:rPr lang="nb-NO" dirty="0"/>
              <a:t>å øke bordets høyde til </a:t>
            </a:r>
            <a:r>
              <a:rPr lang="nb-NO" dirty="0" smtClean="0"/>
              <a:t>	maksimum 1,00 m.</a:t>
            </a:r>
          </a:p>
          <a:p>
            <a:pPr marL="285750" indent="-285750" defTabSz="1609725">
              <a:buFont typeface="Arial" panose="020B0604020202020204" pitchFamily="34" charset="0"/>
              <a:buChar char="•"/>
            </a:pPr>
            <a:r>
              <a:rPr lang="nb-NO" dirty="0" smtClean="0"/>
              <a:t>6.4.11.10.c	«Ting» på bordet ved finaler for rifle og pistol.</a:t>
            </a:r>
          </a:p>
          <a:p>
            <a:pPr marL="285750" indent="-285750" defTabSz="1609725">
              <a:buFont typeface="Arial" panose="020B0604020202020204" pitchFamily="34" charset="0"/>
              <a:buChar char="•"/>
            </a:pPr>
            <a:r>
              <a:rPr lang="nb-NO" dirty="0" smtClean="0"/>
              <a:t>6.4.11.10.d	Ingen stoler for skytterne på finalebaner.</a:t>
            </a:r>
          </a:p>
          <a:p>
            <a:pPr marL="285750" indent="-285750" defTabSz="1609725">
              <a:buFont typeface="Arial" panose="020B0604020202020204" pitchFamily="34" charset="0"/>
              <a:buChar char="•"/>
            </a:pPr>
            <a:r>
              <a:rPr lang="nb-NO" dirty="0" smtClean="0"/>
              <a:t>6.4.13	Siste setning er en utdypning av måten 	elektroniske skiver fungerer.</a:t>
            </a:r>
          </a:p>
          <a:p>
            <a:pPr marL="285750" indent="-285750" defTabSz="1609725">
              <a:buFont typeface="Arial" panose="020B0604020202020204" pitchFamily="34" charset="0"/>
              <a:buChar char="•"/>
            </a:pPr>
            <a:r>
              <a:rPr lang="nb-NO" dirty="0" smtClean="0"/>
              <a:t>6.4.14	Tabellen for krav til belysning på innendørs-	baner er endret.</a:t>
            </a:r>
          </a:p>
          <a:p>
            <a:pPr marL="285750" indent="-285750" defTabSz="1609725">
              <a:buFont typeface="Arial" panose="020B0604020202020204" pitchFamily="34" charset="0"/>
              <a:buChar char="•"/>
            </a:pPr>
            <a:r>
              <a:rPr lang="nb-NO" dirty="0" smtClean="0"/>
              <a:t>6.4.14.1	Beskrivelse og krav til kunstig belysning på 	innendørsbaner.</a:t>
            </a:r>
          </a:p>
          <a:p>
            <a:pPr marL="285750" indent="-285750" defTabSz="1609725">
              <a:buFont typeface="Arial" panose="020B0604020202020204" pitchFamily="34" charset="0"/>
              <a:buChar char="•"/>
            </a:pPr>
            <a:r>
              <a:rPr lang="nb-NO" dirty="0" smtClean="0"/>
              <a:t>6.4.14.2	Måling av lysstyrke på skiver med </a:t>
            </a:r>
            <a:br>
              <a:rPr lang="nb-NO" dirty="0" smtClean="0"/>
            </a:br>
            <a:r>
              <a:rPr lang="nb-NO" dirty="0" smtClean="0"/>
              <a:t>	innebygget belysning.</a:t>
            </a:r>
          </a:p>
          <a:p>
            <a:pPr marL="285750" indent="-285750" defTabSz="1609725">
              <a:buFont typeface="Arial" panose="020B0604020202020204" pitchFamily="34" charset="0"/>
              <a:buChar char="•"/>
            </a:pPr>
            <a:endParaRPr lang="nb-NO" dirty="0" smtClean="0"/>
          </a:p>
          <a:p>
            <a:pPr marL="285750" indent="-285750" defTabSz="1433513">
              <a:buFont typeface="Arial" panose="020B0604020202020204" pitchFamily="34" charset="0"/>
              <a:buChar char="•"/>
            </a:pPr>
            <a:endParaRPr lang="nb-NO" dirty="0" smtClean="0"/>
          </a:p>
          <a:p>
            <a:pPr marL="285750" indent="-285750" defTabSz="1433513">
              <a:buFont typeface="Arial" panose="020B0604020202020204" pitchFamily="34" charset="0"/>
              <a:buChar char="•"/>
            </a:pPr>
            <a:endParaRPr lang="nb-NO" dirty="0" smtClean="0"/>
          </a:p>
        </p:txBody>
      </p:sp>
    </p:spTree>
    <p:extLst>
      <p:ext uri="{BB962C8B-B14F-4D97-AF65-F5344CB8AC3E}">
        <p14:creationId xmlns:p14="http://schemas.microsoft.com/office/powerpoint/2010/main" val="194547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2277</TotalTime>
  <Words>570</Words>
  <Application>Microsoft Office PowerPoint</Application>
  <PresentationFormat>Skjermfremvisning (4:3)</PresentationFormat>
  <Paragraphs>308</Paragraphs>
  <Slides>31</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31</vt:i4>
      </vt:variant>
    </vt:vector>
  </HeadingPairs>
  <TitlesOfParts>
    <vt:vector size="36" baseType="lpstr">
      <vt:lpstr>Arial</vt:lpstr>
      <vt:lpstr>Calibri</vt:lpstr>
      <vt:lpstr>Georgia</vt:lpstr>
      <vt:lpstr>Helvetica</vt:lpstr>
      <vt:lpstr>Office Theme</vt:lpstr>
      <vt:lpstr>NYHETER I ISSFs  TEKNISKE REGLER 2017</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WeWorkAllDay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Claes Holmberg</dc:creator>
  <cp:lastModifiedBy>Rønning, Dag</cp:lastModifiedBy>
  <cp:revision>139</cp:revision>
  <dcterms:created xsi:type="dcterms:W3CDTF">2012-05-28T20:44:16Z</dcterms:created>
  <dcterms:modified xsi:type="dcterms:W3CDTF">2017-05-15T18:08:15Z</dcterms:modified>
</cp:coreProperties>
</file>