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15"/>
  </p:notesMasterIdLst>
  <p:sldIdLst>
    <p:sldId id="366" r:id="rId2"/>
    <p:sldId id="378" r:id="rId3"/>
    <p:sldId id="387" r:id="rId4"/>
    <p:sldId id="388" r:id="rId5"/>
    <p:sldId id="382" r:id="rId6"/>
    <p:sldId id="380" r:id="rId7"/>
    <p:sldId id="393" r:id="rId8"/>
    <p:sldId id="391" r:id="rId9"/>
    <p:sldId id="392" r:id="rId10"/>
    <p:sldId id="390" r:id="rId11"/>
    <p:sldId id="385" r:id="rId12"/>
    <p:sldId id="341" r:id="rId13"/>
    <p:sldId id="330" r:id="rId14"/>
  </p:sldIdLst>
  <p:sldSz cx="9144000" cy="5143500" type="screen16x9"/>
  <p:notesSz cx="6889750" cy="9671050"/>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97B9"/>
    <a:srgbClr val="0893B8"/>
    <a:srgbClr val="D1C5B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716" autoAdjust="0"/>
  </p:normalViewPr>
  <p:slideViewPr>
    <p:cSldViewPr snapToObjects="1">
      <p:cViewPr varScale="1">
        <p:scale>
          <a:sx n="89" d="100"/>
          <a:sy n="89" d="100"/>
        </p:scale>
        <p:origin x="870" y="72"/>
      </p:cViewPr>
      <p:guideLst>
        <p:guide orient="horz" pos="106"/>
        <p:guide pos="2880"/>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85558" cy="483553"/>
          </a:xfrm>
          <a:prstGeom prst="rect">
            <a:avLst/>
          </a:prstGeom>
        </p:spPr>
        <p:txBody>
          <a:bodyPr vert="horz" lIns="94631" tIns="47316" rIns="94631" bIns="47316" rtlCol="0"/>
          <a:lstStyle>
            <a:lvl1pPr algn="l">
              <a:defRPr sz="1200"/>
            </a:lvl1pPr>
          </a:lstStyle>
          <a:p>
            <a:endParaRPr lang="nb-NO"/>
          </a:p>
        </p:txBody>
      </p:sp>
      <p:sp>
        <p:nvSpPr>
          <p:cNvPr id="3" name="Plassholder for dato 2"/>
          <p:cNvSpPr>
            <a:spLocks noGrp="1"/>
          </p:cNvSpPr>
          <p:nvPr>
            <p:ph type="dt" idx="1"/>
          </p:nvPr>
        </p:nvSpPr>
        <p:spPr>
          <a:xfrm>
            <a:off x="3902597" y="0"/>
            <a:ext cx="2985558" cy="483553"/>
          </a:xfrm>
          <a:prstGeom prst="rect">
            <a:avLst/>
          </a:prstGeom>
        </p:spPr>
        <p:txBody>
          <a:bodyPr vert="horz" lIns="94631" tIns="47316" rIns="94631" bIns="47316" rtlCol="0"/>
          <a:lstStyle>
            <a:lvl1pPr algn="r">
              <a:defRPr sz="1200"/>
            </a:lvl1pPr>
          </a:lstStyle>
          <a:p>
            <a:fld id="{D1DE6E79-2D96-5840-AFF1-66748718E0C2}" type="datetimeFigureOut">
              <a:rPr lang="nb-NO" smtClean="0"/>
              <a:t>25.03.2019</a:t>
            </a:fld>
            <a:endParaRPr lang="nb-NO"/>
          </a:p>
        </p:txBody>
      </p:sp>
      <p:sp>
        <p:nvSpPr>
          <p:cNvPr id="4" name="Plassholder for lysbilde 3"/>
          <p:cNvSpPr>
            <a:spLocks noGrp="1" noRot="1" noChangeAspect="1"/>
          </p:cNvSpPr>
          <p:nvPr>
            <p:ph type="sldImg" idx="2"/>
          </p:nvPr>
        </p:nvSpPr>
        <p:spPr>
          <a:xfrm>
            <a:off x="222250" y="725488"/>
            <a:ext cx="6445250" cy="3625850"/>
          </a:xfrm>
          <a:prstGeom prst="rect">
            <a:avLst/>
          </a:prstGeom>
          <a:noFill/>
          <a:ln w="12700">
            <a:solidFill>
              <a:prstClr val="black"/>
            </a:solidFill>
          </a:ln>
        </p:spPr>
        <p:txBody>
          <a:bodyPr vert="horz" lIns="94631" tIns="47316" rIns="94631" bIns="47316" rtlCol="0" anchor="ctr"/>
          <a:lstStyle/>
          <a:p>
            <a:endParaRPr lang="nb-NO"/>
          </a:p>
        </p:txBody>
      </p:sp>
      <p:sp>
        <p:nvSpPr>
          <p:cNvPr id="5" name="Plassholder for notater 4"/>
          <p:cNvSpPr>
            <a:spLocks noGrp="1"/>
          </p:cNvSpPr>
          <p:nvPr>
            <p:ph type="body" sz="quarter" idx="3"/>
          </p:nvPr>
        </p:nvSpPr>
        <p:spPr>
          <a:xfrm>
            <a:off x="688975" y="4593749"/>
            <a:ext cx="5511800" cy="4351973"/>
          </a:xfrm>
          <a:prstGeom prst="rect">
            <a:avLst/>
          </a:prstGeom>
        </p:spPr>
        <p:txBody>
          <a:bodyPr vert="horz" lIns="94631" tIns="47316" rIns="94631" bIns="47316"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185819"/>
            <a:ext cx="2985558" cy="483553"/>
          </a:xfrm>
          <a:prstGeom prst="rect">
            <a:avLst/>
          </a:prstGeom>
        </p:spPr>
        <p:txBody>
          <a:bodyPr vert="horz" lIns="94631" tIns="47316" rIns="94631" bIns="47316" rtlCol="0" anchor="b"/>
          <a:lstStyle>
            <a:lvl1pPr algn="l">
              <a:defRPr sz="1200"/>
            </a:lvl1pPr>
          </a:lstStyle>
          <a:p>
            <a:endParaRPr lang="nb-NO"/>
          </a:p>
        </p:txBody>
      </p:sp>
      <p:sp>
        <p:nvSpPr>
          <p:cNvPr id="7" name="Plassholder for lysbildenummer 6"/>
          <p:cNvSpPr>
            <a:spLocks noGrp="1"/>
          </p:cNvSpPr>
          <p:nvPr>
            <p:ph type="sldNum" sz="quarter" idx="5"/>
          </p:nvPr>
        </p:nvSpPr>
        <p:spPr>
          <a:xfrm>
            <a:off x="3902597" y="9185819"/>
            <a:ext cx="2985558" cy="483553"/>
          </a:xfrm>
          <a:prstGeom prst="rect">
            <a:avLst/>
          </a:prstGeom>
        </p:spPr>
        <p:txBody>
          <a:bodyPr vert="horz" lIns="94631" tIns="47316" rIns="94631" bIns="47316" rtlCol="0" anchor="b"/>
          <a:lstStyle>
            <a:lvl1pPr algn="r">
              <a:defRPr sz="1200"/>
            </a:lvl1pPr>
          </a:lstStyle>
          <a:p>
            <a:fld id="{E636F387-6E53-C74A-BD1D-E220B9055ED6}" type="slidenum">
              <a:rPr lang="nb-NO" smtClean="0"/>
              <a:t>‹#›</a:t>
            </a:fld>
            <a:endParaRPr lang="nb-NO"/>
          </a:p>
        </p:txBody>
      </p:sp>
    </p:spTree>
    <p:extLst>
      <p:ext uri="{BB962C8B-B14F-4D97-AF65-F5344CB8AC3E}">
        <p14:creationId xmlns:p14="http://schemas.microsoft.com/office/powerpoint/2010/main" val="33418223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kyting.no/"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636F387-6E53-C74A-BD1D-E220B9055ED6}" type="slidenum">
              <a:rPr lang="nb-NO" smtClean="0"/>
              <a:t>1</a:t>
            </a:fld>
            <a:endParaRPr lang="nb-NO"/>
          </a:p>
        </p:txBody>
      </p:sp>
    </p:spTree>
    <p:extLst>
      <p:ext uri="{BB962C8B-B14F-4D97-AF65-F5344CB8AC3E}">
        <p14:creationId xmlns:p14="http://schemas.microsoft.com/office/powerpoint/2010/main" val="2690250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636F387-6E53-C74A-BD1D-E220B9055ED6}" type="slidenum">
              <a:rPr lang="nb-NO" smtClean="0"/>
              <a:t>10</a:t>
            </a:fld>
            <a:endParaRPr lang="nb-NO"/>
          </a:p>
        </p:txBody>
      </p:sp>
    </p:spTree>
    <p:extLst>
      <p:ext uri="{BB962C8B-B14F-4D97-AF65-F5344CB8AC3E}">
        <p14:creationId xmlns:p14="http://schemas.microsoft.com/office/powerpoint/2010/main" val="3371551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636F387-6E53-C74A-BD1D-E220B9055ED6}" type="slidenum">
              <a:rPr lang="nb-NO" smtClean="0"/>
              <a:t>11</a:t>
            </a:fld>
            <a:endParaRPr lang="nb-NO"/>
          </a:p>
        </p:txBody>
      </p:sp>
    </p:spTree>
    <p:extLst>
      <p:ext uri="{BB962C8B-B14F-4D97-AF65-F5344CB8AC3E}">
        <p14:creationId xmlns:p14="http://schemas.microsoft.com/office/powerpoint/2010/main" val="13115805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636F387-6E53-C74A-BD1D-E220B9055ED6}" type="slidenum">
              <a:rPr lang="nb-NO" smtClean="0"/>
              <a:t>12</a:t>
            </a:fld>
            <a:endParaRPr lang="nb-NO"/>
          </a:p>
        </p:txBody>
      </p:sp>
    </p:spTree>
    <p:extLst>
      <p:ext uri="{BB962C8B-B14F-4D97-AF65-F5344CB8AC3E}">
        <p14:creationId xmlns:p14="http://schemas.microsoft.com/office/powerpoint/2010/main" val="3201447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636F387-6E53-C74A-BD1D-E220B9055ED6}" type="slidenum">
              <a:rPr lang="nb-NO" smtClean="0"/>
              <a:t>13</a:t>
            </a:fld>
            <a:endParaRPr lang="nb-NO"/>
          </a:p>
        </p:txBody>
      </p:sp>
    </p:spTree>
    <p:extLst>
      <p:ext uri="{BB962C8B-B14F-4D97-AF65-F5344CB8AC3E}">
        <p14:creationId xmlns:p14="http://schemas.microsoft.com/office/powerpoint/2010/main" val="1908957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636F387-6E53-C74A-BD1D-E220B9055ED6}" type="slidenum">
              <a:rPr lang="nb-NO" smtClean="0"/>
              <a:t>2</a:t>
            </a:fld>
            <a:endParaRPr lang="nb-NO"/>
          </a:p>
        </p:txBody>
      </p:sp>
    </p:spTree>
    <p:extLst>
      <p:ext uri="{BB962C8B-B14F-4D97-AF65-F5344CB8AC3E}">
        <p14:creationId xmlns:p14="http://schemas.microsoft.com/office/powerpoint/2010/main" val="1154385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b-NO" sz="1100" dirty="0"/>
              <a:t>Administrasjonen: </a:t>
            </a:r>
            <a:r>
              <a:rPr lang="nb-NO" sz="1100" kern="1200" dirty="0">
                <a:solidFill>
                  <a:schemeClr val="tx1"/>
                </a:solidFill>
                <a:effectLst/>
                <a:latin typeface="+mn-lt"/>
                <a:ea typeface="+mn-ea"/>
                <a:cs typeface="+mn-cs"/>
              </a:rPr>
              <a:t>Sykefraværet på forbundskontoret er svært merkbart og har store konsekvenser ute i klubbene.</a:t>
            </a:r>
          </a:p>
          <a:p>
            <a:pPr marL="0" marR="0" lvl="0" indent="0" algn="l" defTabSz="457200" rtl="0" eaLnBrk="1" fontAlgn="auto" latinLnBrk="0" hangingPunct="1">
              <a:lnSpc>
                <a:spcPct val="100000"/>
              </a:lnSpc>
              <a:spcBef>
                <a:spcPts val="0"/>
              </a:spcBef>
              <a:spcAft>
                <a:spcPts val="0"/>
              </a:spcAft>
              <a:buClrTx/>
              <a:buSzTx/>
              <a:buFontTx/>
              <a:buNone/>
              <a:tabLst/>
              <a:defRPr/>
            </a:pPr>
            <a:r>
              <a:rPr lang="nb-NO" sz="1100" i="1" kern="1200" dirty="0">
                <a:solidFill>
                  <a:schemeClr val="tx1"/>
                </a:solidFill>
                <a:effectLst/>
                <a:latin typeface="+mn-lt"/>
                <a:ea typeface="+mn-ea"/>
                <a:cs typeface="+mn-cs"/>
              </a:rPr>
              <a:t>Forslag svar: Bekrefte at vi har utfordringer grunnet Lindis og Helene ikke er tilgjengelig. Oda og Line er engasjert. Helene tilbake i april. Dommer og trener-register er nå oppdatert.</a:t>
            </a:r>
            <a:br>
              <a:rPr lang="nb-NO" sz="1100" kern="1200" dirty="0">
                <a:solidFill>
                  <a:schemeClr val="tx1"/>
                </a:solidFill>
                <a:effectLst/>
                <a:latin typeface="+mn-lt"/>
                <a:ea typeface="+mn-ea"/>
                <a:cs typeface="+mn-cs"/>
              </a:rPr>
            </a:br>
            <a:r>
              <a:rPr lang="nb-NO" sz="1100" kern="1200" dirty="0">
                <a:solidFill>
                  <a:schemeClr val="tx1"/>
                </a:solidFill>
                <a:effectLst/>
                <a:latin typeface="+mn-lt"/>
                <a:ea typeface="+mn-ea"/>
                <a:cs typeface="+mn-cs"/>
              </a:rPr>
              <a:t>(eksempler hvor dette ble nevnt ila Tinget: kretsen manglet ajourførte lister over registrerte dommere, resultatlister fra Norma Ungdomscup 2017/2018 ble ikke funnet på </a:t>
            </a:r>
            <a:r>
              <a:rPr lang="nb-NO" sz="1100" u="sng" kern="1200" dirty="0">
                <a:solidFill>
                  <a:schemeClr val="tx1"/>
                </a:solidFill>
                <a:effectLst/>
                <a:latin typeface="+mn-lt"/>
                <a:ea typeface="+mn-ea"/>
                <a:cs typeface="+mn-cs"/>
                <a:hlinkClick r:id="rId3"/>
              </a:rPr>
              <a:t>skyting.no</a:t>
            </a:r>
            <a:r>
              <a:rPr lang="nb-NO" sz="1100" kern="1200" dirty="0">
                <a:solidFill>
                  <a:schemeClr val="tx1"/>
                </a:solidFill>
                <a:effectLst/>
                <a:latin typeface="+mn-lt"/>
                <a:ea typeface="+mn-ea"/>
                <a:cs typeface="+mn-cs"/>
              </a:rPr>
              <a:t>, klubber opplevde i 2018 at de ikke hadde fått svar/bruke NSFs trenerpool etter forespørsel fra dem selv, og et tiltenkt trenerkurs strandet da det var en tillitsvalgt i BIK som trakk seg våren 2018).</a:t>
            </a:r>
          </a:p>
          <a:p>
            <a:pPr marL="0" marR="0" lvl="0" indent="0" algn="l" defTabSz="457200" rtl="0" eaLnBrk="1" fontAlgn="auto" latinLnBrk="0" hangingPunct="1">
              <a:lnSpc>
                <a:spcPct val="100000"/>
              </a:lnSpc>
              <a:spcBef>
                <a:spcPts val="0"/>
              </a:spcBef>
              <a:spcAft>
                <a:spcPts val="0"/>
              </a:spcAft>
              <a:buClrTx/>
              <a:buSzTx/>
              <a:buFontTx/>
              <a:buNone/>
              <a:tabLst/>
              <a:defRPr/>
            </a:pPr>
            <a:endParaRPr lang="nb-NO" sz="11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nb-NO" sz="1100" kern="1200" dirty="0">
                <a:solidFill>
                  <a:schemeClr val="tx1"/>
                </a:solidFill>
                <a:effectLst/>
                <a:latin typeface="+mn-lt"/>
                <a:ea typeface="+mn-ea"/>
                <a:cs typeface="+mn-cs"/>
              </a:rPr>
              <a:t>Kommunikasjonen fra forbundet og forbundets komiteer til klubbene oppleves som dårligere og avstanden større nå enn i tiden med grenvise fagkomiteer. Det er mindre interaksjon, og det er vanskeligere for klubbene å vite hvem de skal ta kontakt med, da de ikke har god nok oversikt over de ulike komiteene og utvalgene. Hvem er ansvarlig for hva, og hva er kontaktinformasjonen til den rette ansvarlige?</a:t>
            </a:r>
            <a:br>
              <a:rPr lang="nb-NO" sz="1100" kern="1200" dirty="0">
                <a:solidFill>
                  <a:schemeClr val="tx1"/>
                </a:solidFill>
                <a:effectLst/>
                <a:latin typeface="+mn-lt"/>
                <a:ea typeface="+mn-ea"/>
                <a:cs typeface="+mn-cs"/>
              </a:rPr>
            </a:br>
            <a:r>
              <a:rPr lang="nb-NO" sz="1100" i="1" kern="1200" dirty="0">
                <a:solidFill>
                  <a:schemeClr val="tx1"/>
                </a:solidFill>
                <a:effectLst/>
                <a:latin typeface="+mn-lt"/>
                <a:ea typeface="+mn-ea"/>
                <a:cs typeface="+mn-cs"/>
              </a:rPr>
              <a:t>Forslag svar: Takke for tilbakemeldingen - dette er noe vi må jobbe med. Samtidig ba jeg om tålmodighet og tid til at ny </a:t>
            </a:r>
            <a:r>
              <a:rPr lang="nb-NO" sz="1100" i="1" kern="1200" dirty="0" err="1">
                <a:solidFill>
                  <a:schemeClr val="tx1"/>
                </a:solidFill>
                <a:effectLst/>
                <a:latin typeface="+mn-lt"/>
                <a:ea typeface="+mn-ea"/>
                <a:cs typeface="+mn-cs"/>
              </a:rPr>
              <a:t>org.struktur</a:t>
            </a:r>
            <a:r>
              <a:rPr lang="nb-NO" sz="1100" i="1" kern="1200" dirty="0">
                <a:solidFill>
                  <a:schemeClr val="tx1"/>
                </a:solidFill>
                <a:effectLst/>
                <a:latin typeface="+mn-lt"/>
                <a:ea typeface="+mn-ea"/>
                <a:cs typeface="+mn-cs"/>
              </a:rPr>
              <a:t> får "sette seg". Og et tiltak for å hjelpe på dette er endringene vi gjør innad i BIK, hvor vi ønsker tydeligere ansvarsfordeling og mer fokusert jobbing i de ulike utvalgene. </a:t>
            </a:r>
          </a:p>
          <a:p>
            <a:pPr marL="0" marR="0" lvl="0" indent="0" algn="l" defTabSz="457200" rtl="0" eaLnBrk="1" fontAlgn="auto" latinLnBrk="0" hangingPunct="1">
              <a:lnSpc>
                <a:spcPct val="100000"/>
              </a:lnSpc>
              <a:spcBef>
                <a:spcPts val="0"/>
              </a:spcBef>
              <a:spcAft>
                <a:spcPts val="0"/>
              </a:spcAft>
              <a:buClrTx/>
              <a:buSzTx/>
              <a:buFontTx/>
              <a:buNone/>
              <a:tabLst/>
              <a:defRPr/>
            </a:pPr>
            <a:r>
              <a:rPr lang="nb-NO" sz="1100" i="1" u="sng" kern="1200" dirty="0">
                <a:solidFill>
                  <a:srgbClr val="FF0000"/>
                </a:solidFill>
                <a:effectLst/>
                <a:latin typeface="+mn-lt"/>
                <a:ea typeface="+mn-ea"/>
                <a:cs typeface="+mn-cs"/>
              </a:rPr>
              <a:t>Arild/Haakon: Hva er konkrete andre tiltak? eksempelvis tydeliggjøre dette med kontaktinformasjon på</a:t>
            </a:r>
            <a:r>
              <a:rPr lang="nb-NO" sz="1100" i="1" u="sng" kern="1200" dirty="0">
                <a:solidFill>
                  <a:srgbClr val="FF0000"/>
                </a:solidFill>
                <a:effectLst/>
                <a:highlight>
                  <a:srgbClr val="FFFF00"/>
                </a:highlight>
                <a:latin typeface="+mn-lt"/>
                <a:ea typeface="+mn-ea"/>
                <a:cs typeface="+mn-cs"/>
              </a:rPr>
              <a:t> </a:t>
            </a:r>
            <a:r>
              <a:rPr lang="nb-NO" sz="1100" u="sng" kern="1200" dirty="0">
                <a:solidFill>
                  <a:schemeClr val="tx1"/>
                </a:solidFill>
                <a:effectLst/>
                <a:latin typeface="+mn-lt"/>
                <a:ea typeface="+mn-ea"/>
                <a:cs typeface="+mn-cs"/>
                <a:hlinkClick r:id="rId3"/>
              </a:rPr>
              <a:t>skyting.no</a:t>
            </a:r>
            <a:endParaRPr lang="nb-NO" sz="11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nb-NO" sz="11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nb-NO" sz="1100" kern="1200" dirty="0">
                <a:solidFill>
                  <a:schemeClr val="tx1"/>
                </a:solidFill>
                <a:effectLst/>
                <a:latin typeface="+mn-lt"/>
                <a:ea typeface="+mn-ea"/>
                <a:cs typeface="+mn-cs"/>
              </a:rPr>
              <a:t>Referater fra styremøter og komitémøter publiseres svært sent på </a:t>
            </a:r>
            <a:r>
              <a:rPr lang="nb-NO" sz="1100" u="sng" kern="1200" dirty="0">
                <a:solidFill>
                  <a:schemeClr val="tx1"/>
                </a:solidFill>
                <a:effectLst/>
                <a:latin typeface="+mn-lt"/>
                <a:ea typeface="+mn-ea"/>
                <a:cs typeface="+mn-cs"/>
                <a:hlinkClick r:id="rId3"/>
              </a:rPr>
              <a:t>skyting.no</a:t>
            </a:r>
            <a:r>
              <a:rPr lang="nb-NO" sz="1100" kern="1200" dirty="0">
                <a:solidFill>
                  <a:schemeClr val="tx1"/>
                </a:solidFill>
                <a:effectLst/>
                <a:latin typeface="+mn-lt"/>
                <a:ea typeface="+mn-ea"/>
                <a:cs typeface="+mn-cs"/>
              </a:rPr>
              <a:t>, samt at referatene i mange tilfeller er knappe, slik at det er vanskelig å forstå hva som egentlig er diskutert og besluttet for utenforstående ute i miljøet. For å sikre transparens og trygghet i miljøet, bør dette også settes fokus på.</a:t>
            </a:r>
          </a:p>
          <a:p>
            <a:pPr marL="0" marR="0" lvl="0" indent="0" algn="l" defTabSz="457200" rtl="0" eaLnBrk="1" fontAlgn="auto" latinLnBrk="0" hangingPunct="1">
              <a:lnSpc>
                <a:spcPct val="100000"/>
              </a:lnSpc>
              <a:spcBef>
                <a:spcPts val="0"/>
              </a:spcBef>
              <a:spcAft>
                <a:spcPts val="0"/>
              </a:spcAft>
              <a:buClrTx/>
              <a:buSzTx/>
              <a:buFontTx/>
              <a:buNone/>
              <a:tabLst/>
              <a:defRPr/>
            </a:pPr>
            <a:r>
              <a:rPr lang="nb-NO" sz="1100" i="1" kern="1200" dirty="0">
                <a:solidFill>
                  <a:schemeClr val="tx1"/>
                </a:solidFill>
                <a:effectLst/>
                <a:latin typeface="+mn-lt"/>
                <a:ea typeface="+mn-ea"/>
                <a:cs typeface="+mn-cs"/>
              </a:rPr>
              <a:t>Forslag svar: Ja de kommer sent. Vi skal skjerpe oss i både styret og komiteene.</a:t>
            </a:r>
            <a:endParaRPr lang="nb-NO" dirty="0"/>
          </a:p>
        </p:txBody>
      </p:sp>
      <p:sp>
        <p:nvSpPr>
          <p:cNvPr id="4" name="Plassholder for lysbildenummer 3"/>
          <p:cNvSpPr>
            <a:spLocks noGrp="1"/>
          </p:cNvSpPr>
          <p:nvPr>
            <p:ph type="sldNum" sz="quarter" idx="5"/>
          </p:nvPr>
        </p:nvSpPr>
        <p:spPr/>
        <p:txBody>
          <a:bodyPr/>
          <a:lstStyle/>
          <a:p>
            <a:fld id="{E636F387-6E53-C74A-BD1D-E220B9055ED6}" type="slidenum">
              <a:rPr lang="nb-NO" smtClean="0"/>
              <a:t>3</a:t>
            </a:fld>
            <a:endParaRPr lang="nb-NO"/>
          </a:p>
        </p:txBody>
      </p:sp>
    </p:spTree>
    <p:extLst>
      <p:ext uri="{BB962C8B-B14F-4D97-AF65-F5344CB8AC3E}">
        <p14:creationId xmlns:p14="http://schemas.microsoft.com/office/powerpoint/2010/main" val="571654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636F387-6E53-C74A-BD1D-E220B9055ED6}" type="slidenum">
              <a:rPr lang="nb-NO" smtClean="0"/>
              <a:t>4</a:t>
            </a:fld>
            <a:endParaRPr lang="nb-NO"/>
          </a:p>
        </p:txBody>
      </p:sp>
    </p:spTree>
    <p:extLst>
      <p:ext uri="{BB962C8B-B14F-4D97-AF65-F5344CB8AC3E}">
        <p14:creationId xmlns:p14="http://schemas.microsoft.com/office/powerpoint/2010/main" val="1263219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636F387-6E53-C74A-BD1D-E220B9055ED6}" type="slidenum">
              <a:rPr lang="nb-NO" smtClean="0"/>
              <a:t>5</a:t>
            </a:fld>
            <a:endParaRPr lang="nb-NO"/>
          </a:p>
        </p:txBody>
      </p:sp>
    </p:spTree>
    <p:extLst>
      <p:ext uri="{BB962C8B-B14F-4D97-AF65-F5344CB8AC3E}">
        <p14:creationId xmlns:p14="http://schemas.microsoft.com/office/powerpoint/2010/main" val="505006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b-NO" sz="1200" kern="1200" dirty="0">
                <a:solidFill>
                  <a:schemeClr val="tx1"/>
                </a:solidFill>
                <a:effectLst/>
                <a:latin typeface="+mn-lt"/>
                <a:ea typeface="+mn-ea"/>
                <a:cs typeface="+mn-cs"/>
              </a:rPr>
              <a:t>Enkelte er kritisk til at flere av endringene til Fellesreglementet innebærer at flere beslutninger legges til Forbundsstyret fremfor Tinget. Det er frykt for å komme i en situasjon hvor man har et styre som tar beslutninger som ikke er i takt med hva resten av organisasjonen vil og ønsker.</a:t>
            </a:r>
            <a:br>
              <a:rPr lang="nb-NO" sz="1200" kern="1200" dirty="0">
                <a:solidFill>
                  <a:schemeClr val="tx1"/>
                </a:solidFill>
                <a:effectLst/>
                <a:latin typeface="+mn-lt"/>
                <a:ea typeface="+mn-ea"/>
                <a:cs typeface="+mn-cs"/>
              </a:rPr>
            </a:br>
            <a:r>
              <a:rPr lang="nb-NO" sz="1200" kern="1200" dirty="0">
                <a:solidFill>
                  <a:schemeClr val="tx1"/>
                </a:solidFill>
                <a:effectLst/>
                <a:latin typeface="+mn-lt"/>
                <a:ea typeface="+mn-ea"/>
                <a:cs typeface="+mn-cs"/>
              </a:rPr>
              <a:t>Forslag svar: Vi beholder de overordnede føringene i del 1. Det er medlemmene som eier organisasjonen, og de skal selvsagt regulere dette. Detaljene foreslås imidlertid flyttet til del 2 for å gjøre oss mer fleksibel til å vedlikeholde de praktiske utføringene etc. Jeg tar likevel poenget, og mener vi bør være oppmerksom på dette.</a:t>
            </a:r>
          </a:p>
        </p:txBody>
      </p:sp>
      <p:sp>
        <p:nvSpPr>
          <p:cNvPr id="4" name="Plassholder for lysbildenummer 3"/>
          <p:cNvSpPr>
            <a:spLocks noGrp="1"/>
          </p:cNvSpPr>
          <p:nvPr>
            <p:ph type="sldNum" sz="quarter" idx="10"/>
          </p:nvPr>
        </p:nvSpPr>
        <p:spPr/>
        <p:txBody>
          <a:bodyPr/>
          <a:lstStyle/>
          <a:p>
            <a:fld id="{E636F387-6E53-C74A-BD1D-E220B9055ED6}" type="slidenum">
              <a:rPr lang="nb-NO" smtClean="0"/>
              <a:t>6</a:t>
            </a:fld>
            <a:endParaRPr lang="nb-NO"/>
          </a:p>
        </p:txBody>
      </p:sp>
    </p:spTree>
    <p:extLst>
      <p:ext uri="{BB962C8B-B14F-4D97-AF65-F5344CB8AC3E}">
        <p14:creationId xmlns:p14="http://schemas.microsoft.com/office/powerpoint/2010/main" val="2592005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636F387-6E53-C74A-BD1D-E220B9055ED6}" type="slidenum">
              <a:rPr lang="nb-NO" smtClean="0"/>
              <a:t>7</a:t>
            </a:fld>
            <a:endParaRPr lang="nb-NO"/>
          </a:p>
        </p:txBody>
      </p:sp>
    </p:spTree>
    <p:extLst>
      <p:ext uri="{BB962C8B-B14F-4D97-AF65-F5344CB8AC3E}">
        <p14:creationId xmlns:p14="http://schemas.microsoft.com/office/powerpoint/2010/main" val="740491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636F387-6E53-C74A-BD1D-E220B9055ED6}" type="slidenum">
              <a:rPr lang="nb-NO" smtClean="0"/>
              <a:t>8</a:t>
            </a:fld>
            <a:endParaRPr lang="nb-NO"/>
          </a:p>
        </p:txBody>
      </p:sp>
    </p:spTree>
    <p:extLst>
      <p:ext uri="{BB962C8B-B14F-4D97-AF65-F5344CB8AC3E}">
        <p14:creationId xmlns:p14="http://schemas.microsoft.com/office/powerpoint/2010/main" val="1495429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636F387-6E53-C74A-BD1D-E220B9055ED6}" type="slidenum">
              <a:rPr lang="nb-NO" smtClean="0"/>
              <a:t>9</a:t>
            </a:fld>
            <a:endParaRPr lang="nb-NO"/>
          </a:p>
        </p:txBody>
      </p:sp>
    </p:spTree>
    <p:extLst>
      <p:ext uri="{BB962C8B-B14F-4D97-AF65-F5344CB8AC3E}">
        <p14:creationId xmlns:p14="http://schemas.microsoft.com/office/powerpoint/2010/main" val="1792630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
    <p:spTree>
      <p:nvGrpSpPr>
        <p:cNvPr id="1" name=""/>
        <p:cNvGrpSpPr/>
        <p:nvPr/>
      </p:nvGrpSpPr>
      <p:grpSpPr>
        <a:xfrm>
          <a:off x="0" y="0"/>
          <a:ext cx="0" cy="0"/>
          <a:chOff x="0" y="0"/>
          <a:chExt cx="0" cy="0"/>
        </a:xfrm>
      </p:grpSpPr>
      <p:sp>
        <p:nvSpPr>
          <p:cNvPr id="6" name="Rektangel 5"/>
          <p:cNvSpPr/>
          <p:nvPr userDrawn="1"/>
        </p:nvSpPr>
        <p:spPr>
          <a:xfrm>
            <a:off x="180000" y="180000"/>
            <a:ext cx="8784000" cy="42912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dirty="0">
              <a:solidFill>
                <a:schemeClr val="bg2"/>
              </a:solidFill>
            </a:endParaRPr>
          </a:p>
        </p:txBody>
      </p:sp>
      <p:sp>
        <p:nvSpPr>
          <p:cNvPr id="2" name="Tittel 1"/>
          <p:cNvSpPr>
            <a:spLocks noGrp="1"/>
          </p:cNvSpPr>
          <p:nvPr>
            <p:ph type="ctrTitle" hasCustomPrompt="1"/>
          </p:nvPr>
        </p:nvSpPr>
        <p:spPr>
          <a:xfrm>
            <a:off x="685800" y="1398380"/>
            <a:ext cx="7772400" cy="826971"/>
          </a:xfrm>
          <a:prstGeom prst="rect">
            <a:avLst/>
          </a:prstGeom>
        </p:spPr>
        <p:txBody>
          <a:bodyPr/>
          <a:lstStyle>
            <a:lvl1pPr>
              <a:defRPr>
                <a:solidFill>
                  <a:schemeClr val="tx1"/>
                </a:solidFill>
              </a:defRPr>
            </a:lvl1pPr>
          </a:lstStyle>
          <a:p>
            <a:r>
              <a:rPr lang="nb-NO" dirty="0"/>
              <a:t>DIN TEKST HER</a:t>
            </a:r>
          </a:p>
        </p:txBody>
      </p:sp>
      <p:sp>
        <p:nvSpPr>
          <p:cNvPr id="3" name="Undertittel 2"/>
          <p:cNvSpPr>
            <a:spLocks noGrp="1"/>
          </p:cNvSpPr>
          <p:nvPr>
            <p:ph type="subTitle" idx="1" hasCustomPrompt="1"/>
          </p:nvPr>
        </p:nvSpPr>
        <p:spPr>
          <a:xfrm>
            <a:off x="1371600" y="2473779"/>
            <a:ext cx="6400800" cy="1314450"/>
          </a:xfrm>
          <a:prstGeom prst="rect">
            <a:avLst/>
          </a:prstGeom>
        </p:spPr>
        <p:txBody>
          <a:bodyPr/>
          <a:lstStyle>
            <a:lvl1pPr marL="0" indent="0" algn="ctr">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a:t>Din undertekst her</a:t>
            </a:r>
          </a:p>
        </p:txBody>
      </p:sp>
    </p:spTree>
    <p:extLst>
      <p:ext uri="{BB962C8B-B14F-4D97-AF65-F5344CB8AC3E}">
        <p14:creationId xmlns:p14="http://schemas.microsoft.com/office/powerpoint/2010/main" val="1776545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Bilde (3)">
    <p:spTree>
      <p:nvGrpSpPr>
        <p:cNvPr id="1" name=""/>
        <p:cNvGrpSpPr/>
        <p:nvPr/>
      </p:nvGrpSpPr>
      <p:grpSpPr>
        <a:xfrm>
          <a:off x="0" y="0"/>
          <a:ext cx="0" cy="0"/>
          <a:chOff x="0" y="0"/>
          <a:chExt cx="0" cy="0"/>
        </a:xfrm>
      </p:grpSpPr>
      <p:sp>
        <p:nvSpPr>
          <p:cNvPr id="3" name="Plassholder for bilde 4"/>
          <p:cNvSpPr>
            <a:spLocks noGrp="1"/>
          </p:cNvSpPr>
          <p:nvPr>
            <p:ph type="pic" sz="quarter" idx="12" hasCustomPrompt="1"/>
          </p:nvPr>
        </p:nvSpPr>
        <p:spPr>
          <a:xfrm>
            <a:off x="6156000" y="180000"/>
            <a:ext cx="2808000" cy="4291200"/>
          </a:xfrm>
          <a:prstGeom prst="rect">
            <a:avLst/>
          </a:prstGeom>
        </p:spPr>
        <p:txBody>
          <a:bodyPr>
            <a:normAutofit/>
          </a:bodyPr>
          <a:lstStyle>
            <a:lvl1pPr marL="0" indent="0">
              <a:buNone/>
              <a:defRPr sz="1600" baseline="0">
                <a:solidFill>
                  <a:schemeClr val="bg1">
                    <a:lumMod val="50000"/>
                  </a:schemeClr>
                </a:solidFill>
              </a:defRPr>
            </a:lvl1pPr>
          </a:lstStyle>
          <a:p>
            <a:r>
              <a:rPr lang="nb-NO" dirty="0"/>
              <a:t>Klikk på ikonet for å sette inn bilde.</a:t>
            </a:r>
          </a:p>
        </p:txBody>
      </p:sp>
      <p:sp>
        <p:nvSpPr>
          <p:cNvPr id="4" name="Rektangel 3"/>
          <p:cNvSpPr/>
          <p:nvPr userDrawn="1"/>
        </p:nvSpPr>
        <p:spPr>
          <a:xfrm>
            <a:off x="180000" y="180000"/>
            <a:ext cx="5796000" cy="429120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5" name="Undertittel 2"/>
          <p:cNvSpPr>
            <a:spLocks noGrp="1"/>
          </p:cNvSpPr>
          <p:nvPr>
            <p:ph type="subTitle" idx="1" hasCustomPrompt="1"/>
          </p:nvPr>
        </p:nvSpPr>
        <p:spPr>
          <a:xfrm>
            <a:off x="323528" y="512677"/>
            <a:ext cx="5400600" cy="3787265"/>
          </a:xfrm>
          <a:prstGeom prst="rect">
            <a:avLst/>
          </a:prstGeom>
        </p:spPr>
        <p:txBody>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a:t>Din tekst her.</a:t>
            </a:r>
          </a:p>
        </p:txBody>
      </p:sp>
    </p:spTree>
    <p:extLst>
      <p:ext uri="{BB962C8B-B14F-4D97-AF65-F5344CB8AC3E}">
        <p14:creationId xmlns:p14="http://schemas.microsoft.com/office/powerpoint/2010/main" val="1621501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Bilde (4)">
    <p:spTree>
      <p:nvGrpSpPr>
        <p:cNvPr id="1" name=""/>
        <p:cNvGrpSpPr/>
        <p:nvPr/>
      </p:nvGrpSpPr>
      <p:grpSpPr>
        <a:xfrm>
          <a:off x="0" y="0"/>
          <a:ext cx="0" cy="0"/>
          <a:chOff x="0" y="0"/>
          <a:chExt cx="0" cy="0"/>
        </a:xfrm>
      </p:grpSpPr>
      <p:sp>
        <p:nvSpPr>
          <p:cNvPr id="3" name="Plassholder for bilde 4"/>
          <p:cNvSpPr>
            <a:spLocks noGrp="1"/>
          </p:cNvSpPr>
          <p:nvPr>
            <p:ph type="pic" sz="quarter" idx="11" hasCustomPrompt="1"/>
          </p:nvPr>
        </p:nvSpPr>
        <p:spPr>
          <a:xfrm>
            <a:off x="180000" y="180000"/>
            <a:ext cx="5796000" cy="4291200"/>
          </a:xfrm>
          <a:prstGeom prst="rect">
            <a:avLst/>
          </a:prstGeom>
        </p:spPr>
        <p:txBody>
          <a:bodyPr>
            <a:normAutofit/>
          </a:bodyPr>
          <a:lstStyle>
            <a:lvl1pPr marL="0" indent="0">
              <a:buNone/>
              <a:defRPr sz="1600" baseline="0">
                <a:solidFill>
                  <a:srgbClr val="7F7F7F"/>
                </a:solidFill>
              </a:defRPr>
            </a:lvl1pPr>
          </a:lstStyle>
          <a:p>
            <a:r>
              <a:rPr lang="nb-NO" dirty="0"/>
              <a:t>Klikk på ikonet for å sette inn bilde.</a:t>
            </a:r>
          </a:p>
        </p:txBody>
      </p:sp>
      <p:sp>
        <p:nvSpPr>
          <p:cNvPr id="4" name="Rektangel 3"/>
          <p:cNvSpPr/>
          <p:nvPr userDrawn="1"/>
        </p:nvSpPr>
        <p:spPr>
          <a:xfrm>
            <a:off x="6156000" y="180000"/>
            <a:ext cx="2808000" cy="429120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5" name="Undertittel 2"/>
          <p:cNvSpPr>
            <a:spLocks noGrp="1"/>
          </p:cNvSpPr>
          <p:nvPr>
            <p:ph type="subTitle" idx="1" hasCustomPrompt="1"/>
          </p:nvPr>
        </p:nvSpPr>
        <p:spPr>
          <a:xfrm>
            <a:off x="6300192" y="512677"/>
            <a:ext cx="2520280" cy="3787265"/>
          </a:xfrm>
          <a:prstGeom prst="rect">
            <a:avLst/>
          </a:prstGeom>
        </p:spPr>
        <p:txBody>
          <a:bodyPr/>
          <a:lstStyle>
            <a:lvl1pPr marL="0" indent="0" algn="l">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a:t>Din tekst her.</a:t>
            </a:r>
          </a:p>
        </p:txBody>
      </p:sp>
    </p:spTree>
    <p:extLst>
      <p:ext uri="{BB962C8B-B14F-4D97-AF65-F5344CB8AC3E}">
        <p14:creationId xmlns:p14="http://schemas.microsoft.com/office/powerpoint/2010/main" val="26104303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X Bilde">
    <p:spTree>
      <p:nvGrpSpPr>
        <p:cNvPr id="1" name=""/>
        <p:cNvGrpSpPr/>
        <p:nvPr/>
      </p:nvGrpSpPr>
      <p:grpSpPr>
        <a:xfrm>
          <a:off x="0" y="0"/>
          <a:ext cx="0" cy="0"/>
          <a:chOff x="0" y="0"/>
          <a:chExt cx="0" cy="0"/>
        </a:xfrm>
      </p:grpSpPr>
      <p:sp>
        <p:nvSpPr>
          <p:cNvPr id="7" name="Plassholder for bilde 4"/>
          <p:cNvSpPr>
            <a:spLocks noGrp="1"/>
          </p:cNvSpPr>
          <p:nvPr>
            <p:ph type="pic" sz="quarter" idx="11" hasCustomPrompt="1"/>
          </p:nvPr>
        </p:nvSpPr>
        <p:spPr>
          <a:xfrm>
            <a:off x="4662000" y="180000"/>
            <a:ext cx="4302000" cy="4291200"/>
          </a:xfrm>
          <a:prstGeom prst="rect">
            <a:avLst/>
          </a:prstGeom>
        </p:spPr>
        <p:txBody>
          <a:bodyPr>
            <a:normAutofit/>
          </a:bodyPr>
          <a:lstStyle>
            <a:lvl1pPr marL="0" indent="0">
              <a:buNone/>
              <a:defRPr sz="2000" baseline="0">
                <a:solidFill>
                  <a:srgbClr val="7F7F7F"/>
                </a:solidFill>
              </a:defRPr>
            </a:lvl1pPr>
          </a:lstStyle>
          <a:p>
            <a:r>
              <a:rPr lang="nb-NO" dirty="0"/>
              <a:t>Klikk på ikonet for å sette inn bilde.</a:t>
            </a:r>
          </a:p>
        </p:txBody>
      </p:sp>
      <p:sp>
        <p:nvSpPr>
          <p:cNvPr id="8" name="Plassholder for bilde 4"/>
          <p:cNvSpPr>
            <a:spLocks noGrp="1"/>
          </p:cNvSpPr>
          <p:nvPr>
            <p:ph type="pic" sz="quarter" idx="10" hasCustomPrompt="1"/>
          </p:nvPr>
        </p:nvSpPr>
        <p:spPr>
          <a:xfrm>
            <a:off x="179512" y="180000"/>
            <a:ext cx="4302000" cy="4291200"/>
          </a:xfrm>
          <a:prstGeom prst="rect">
            <a:avLst/>
          </a:prstGeom>
        </p:spPr>
        <p:txBody>
          <a:bodyPr>
            <a:normAutofit/>
          </a:bodyPr>
          <a:lstStyle>
            <a:lvl1pPr marL="0" indent="0">
              <a:buNone/>
              <a:defRPr sz="2000" baseline="0">
                <a:solidFill>
                  <a:srgbClr val="7F7F7F"/>
                </a:solidFill>
              </a:defRPr>
            </a:lvl1pPr>
          </a:lstStyle>
          <a:p>
            <a:r>
              <a:rPr lang="nb-NO" dirty="0"/>
              <a:t>Klikk på ikonet for å sette inn bilde.</a:t>
            </a:r>
          </a:p>
        </p:txBody>
      </p:sp>
    </p:spTree>
    <p:extLst>
      <p:ext uri="{BB962C8B-B14F-4D97-AF65-F5344CB8AC3E}">
        <p14:creationId xmlns:p14="http://schemas.microsoft.com/office/powerpoint/2010/main" val="1847318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X Bilde/Tekst">
    <p:spTree>
      <p:nvGrpSpPr>
        <p:cNvPr id="1" name=""/>
        <p:cNvGrpSpPr/>
        <p:nvPr/>
      </p:nvGrpSpPr>
      <p:grpSpPr>
        <a:xfrm>
          <a:off x="0" y="0"/>
          <a:ext cx="0" cy="0"/>
          <a:chOff x="0" y="0"/>
          <a:chExt cx="0" cy="0"/>
        </a:xfrm>
      </p:grpSpPr>
      <p:sp>
        <p:nvSpPr>
          <p:cNvPr id="3" name="Plassholder for bilde 4"/>
          <p:cNvSpPr>
            <a:spLocks noGrp="1"/>
          </p:cNvSpPr>
          <p:nvPr>
            <p:ph type="pic" sz="quarter" idx="11" hasCustomPrompt="1"/>
          </p:nvPr>
        </p:nvSpPr>
        <p:spPr>
          <a:xfrm>
            <a:off x="4662000" y="180000"/>
            <a:ext cx="4302000" cy="2055600"/>
          </a:xfrm>
          <a:prstGeom prst="rect">
            <a:avLst/>
          </a:prstGeom>
        </p:spPr>
        <p:txBody>
          <a:bodyPr>
            <a:normAutofit/>
          </a:bodyPr>
          <a:lstStyle>
            <a:lvl1pPr marL="0" indent="0">
              <a:buNone/>
              <a:defRPr sz="2000" baseline="0">
                <a:solidFill>
                  <a:srgbClr val="7F7F7F"/>
                </a:solidFill>
              </a:defRPr>
            </a:lvl1pPr>
          </a:lstStyle>
          <a:p>
            <a:r>
              <a:rPr lang="nb-NO" dirty="0"/>
              <a:t>Klikk på ikonet for å sette inn bilde.</a:t>
            </a:r>
          </a:p>
        </p:txBody>
      </p:sp>
      <p:sp>
        <p:nvSpPr>
          <p:cNvPr id="4" name="Plassholder for bilde 4"/>
          <p:cNvSpPr>
            <a:spLocks noGrp="1"/>
          </p:cNvSpPr>
          <p:nvPr>
            <p:ph type="pic" sz="quarter" idx="10" hasCustomPrompt="1"/>
          </p:nvPr>
        </p:nvSpPr>
        <p:spPr>
          <a:xfrm>
            <a:off x="179512" y="180000"/>
            <a:ext cx="4302000" cy="2055600"/>
          </a:xfrm>
          <a:prstGeom prst="rect">
            <a:avLst/>
          </a:prstGeom>
        </p:spPr>
        <p:txBody>
          <a:bodyPr>
            <a:normAutofit/>
          </a:bodyPr>
          <a:lstStyle>
            <a:lvl1pPr marL="0" indent="0">
              <a:buNone/>
              <a:defRPr sz="2000" baseline="0">
                <a:solidFill>
                  <a:srgbClr val="7F7F7F"/>
                </a:solidFill>
              </a:defRPr>
            </a:lvl1pPr>
          </a:lstStyle>
          <a:p>
            <a:r>
              <a:rPr lang="nb-NO" dirty="0"/>
              <a:t>Klikk på ikonet for å sette inn bilde.</a:t>
            </a:r>
          </a:p>
        </p:txBody>
      </p:sp>
      <p:sp>
        <p:nvSpPr>
          <p:cNvPr id="5" name="Rektangel 4"/>
          <p:cNvSpPr/>
          <p:nvPr userDrawn="1"/>
        </p:nvSpPr>
        <p:spPr>
          <a:xfrm>
            <a:off x="180000" y="2415600"/>
            <a:ext cx="4302000" cy="20556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6" name="Rektangel 5"/>
          <p:cNvSpPr/>
          <p:nvPr userDrawn="1"/>
        </p:nvSpPr>
        <p:spPr>
          <a:xfrm>
            <a:off x="4662000" y="2415600"/>
            <a:ext cx="4302000" cy="20556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0" name="Plassholder for tekst 16"/>
          <p:cNvSpPr>
            <a:spLocks noGrp="1"/>
          </p:cNvSpPr>
          <p:nvPr>
            <p:ph type="body" sz="quarter" idx="13" hasCustomPrompt="1"/>
          </p:nvPr>
        </p:nvSpPr>
        <p:spPr>
          <a:xfrm>
            <a:off x="323528" y="2500313"/>
            <a:ext cx="4032448" cy="1871662"/>
          </a:xfrm>
          <a:prstGeom prst="rect">
            <a:avLst/>
          </a:prstGeom>
        </p:spPr>
        <p:txBody>
          <a:bodyPr vert="horz" anchor="ctr" anchorCtr="0"/>
          <a:lstStyle>
            <a:lvl1pPr marL="0" indent="0" algn="ctr">
              <a:buNone/>
              <a:defRPr sz="1600"/>
            </a:lvl1pPr>
          </a:lstStyle>
          <a:p>
            <a:r>
              <a:rPr lang="nb-NO" dirty="0"/>
              <a:t>Din tekst her</a:t>
            </a:r>
          </a:p>
        </p:txBody>
      </p:sp>
      <p:sp>
        <p:nvSpPr>
          <p:cNvPr id="11" name="Plassholder for tekst 16"/>
          <p:cNvSpPr>
            <a:spLocks noGrp="1"/>
          </p:cNvSpPr>
          <p:nvPr>
            <p:ph type="body" sz="quarter" idx="14" hasCustomPrompt="1"/>
          </p:nvPr>
        </p:nvSpPr>
        <p:spPr>
          <a:xfrm>
            <a:off x="4788024" y="2506356"/>
            <a:ext cx="4032448" cy="1871662"/>
          </a:xfrm>
          <a:prstGeom prst="rect">
            <a:avLst/>
          </a:prstGeom>
        </p:spPr>
        <p:txBody>
          <a:bodyPr vert="horz" anchor="ctr" anchorCtr="0"/>
          <a:lstStyle>
            <a:lvl1pPr marL="0" indent="0" algn="ctr">
              <a:buNone/>
              <a:defRPr sz="1600"/>
            </a:lvl1pPr>
          </a:lstStyle>
          <a:p>
            <a:r>
              <a:rPr lang="nb-NO" dirty="0"/>
              <a:t>Din tekst her</a:t>
            </a:r>
          </a:p>
        </p:txBody>
      </p:sp>
    </p:spTree>
    <p:extLst>
      <p:ext uri="{BB962C8B-B14F-4D97-AF65-F5344CB8AC3E}">
        <p14:creationId xmlns:p14="http://schemas.microsoft.com/office/powerpoint/2010/main" val="725876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lutt">
    <p:spTree>
      <p:nvGrpSpPr>
        <p:cNvPr id="1" name=""/>
        <p:cNvGrpSpPr/>
        <p:nvPr/>
      </p:nvGrpSpPr>
      <p:grpSpPr>
        <a:xfrm>
          <a:off x="0" y="0"/>
          <a:ext cx="0" cy="0"/>
          <a:chOff x="0" y="0"/>
          <a:chExt cx="0" cy="0"/>
        </a:xfrm>
      </p:grpSpPr>
      <p:pic>
        <p:nvPicPr>
          <p:cNvPr id="2" name="Picture 1" descr="Siste slid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0558766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52718" y="1061917"/>
            <a:ext cx="7334082" cy="276467"/>
          </a:xfrm>
        </p:spPr>
        <p:txBody>
          <a:bodyPr>
            <a:normAutofit/>
          </a:bodyPr>
          <a:lstStyle>
            <a:lvl1pPr marL="0" indent="0">
              <a:buNone/>
              <a:defRPr sz="1650" b="1" i="0" baseline="0">
                <a:solidFill>
                  <a:srgbClr val="4E2A68"/>
                </a:solidFill>
                <a:latin typeface="Helvetica"/>
                <a:cs typeface="Helvetica"/>
              </a:defRPr>
            </a:lvl1pPr>
            <a:lvl2pPr marL="342900" indent="0">
              <a:buNone/>
              <a:defRPr/>
            </a:lvl2pPr>
            <a:lvl3pPr marL="685800" indent="0">
              <a:buNone/>
              <a:defRPr/>
            </a:lvl3pPr>
            <a:lvl4pPr marL="1028700" indent="0">
              <a:buNone/>
              <a:defRPr/>
            </a:lvl4pPr>
            <a:lvl5pPr marL="1371600" indent="0">
              <a:buNone/>
              <a:defRPr/>
            </a:lvl5pPr>
          </a:lstStyle>
          <a:p>
            <a:pPr lvl="0"/>
            <a:r>
              <a:rPr lang="sv-SE"/>
              <a:t>Click to edit Master text styles</a:t>
            </a:r>
          </a:p>
        </p:txBody>
      </p:sp>
      <p:sp>
        <p:nvSpPr>
          <p:cNvPr id="9" name="Text Placeholder 8"/>
          <p:cNvSpPr>
            <a:spLocks noGrp="1"/>
          </p:cNvSpPr>
          <p:nvPr>
            <p:ph type="body" sz="quarter" idx="10"/>
          </p:nvPr>
        </p:nvSpPr>
        <p:spPr>
          <a:xfrm>
            <a:off x="1352550" y="1398023"/>
            <a:ext cx="7334250" cy="2558654"/>
          </a:xfrm>
        </p:spPr>
        <p:txBody>
          <a:bodyPr>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350" b="1" i="0" baseline="0">
                <a:solidFill>
                  <a:srgbClr val="404040"/>
                </a:solidFill>
                <a:latin typeface="Georgia"/>
                <a:cs typeface="Georgia"/>
              </a:defRPr>
            </a:lvl1pPr>
            <a:lvl2pPr marL="342900" indent="0">
              <a:buNone/>
              <a:defRPr sz="1350" b="1" i="0">
                <a:latin typeface="Georgia"/>
                <a:cs typeface="Georgia"/>
              </a:defRPr>
            </a:lvl2pPr>
            <a:lvl3pPr marL="685800" indent="0">
              <a:buNone/>
              <a:defRPr sz="1350" b="1" i="0">
                <a:latin typeface="Georgia"/>
                <a:cs typeface="Georgia"/>
              </a:defRPr>
            </a:lvl3pPr>
            <a:lvl4pPr marL="1028700" indent="0">
              <a:buNone/>
              <a:defRPr sz="1350" b="1" i="0">
                <a:latin typeface="Georgia"/>
                <a:cs typeface="Georgia"/>
              </a:defRPr>
            </a:lvl4pPr>
            <a:lvl5pPr marL="1371600" indent="0">
              <a:buNone/>
              <a:defRPr sz="1350" b="1" i="0">
                <a:latin typeface="Georgia"/>
                <a:cs typeface="Georgia"/>
              </a:defRPr>
            </a:lvl5pPr>
          </a:lstStyle>
          <a:p>
            <a:pPr lvl="0"/>
            <a:r>
              <a:rPr lang="sv-SE"/>
              <a:t>Click to edit Master text styles</a:t>
            </a:r>
          </a:p>
          <a:p>
            <a:pPr lvl="1"/>
            <a:r>
              <a:rPr lang="sv-SE"/>
              <a:t>Second level</a:t>
            </a:r>
          </a:p>
          <a:p>
            <a:pPr lvl="2"/>
            <a:r>
              <a:rPr lang="sv-SE"/>
              <a:t>Third level</a:t>
            </a:r>
          </a:p>
        </p:txBody>
      </p:sp>
    </p:spTree>
    <p:extLst>
      <p:ext uri="{BB962C8B-B14F-4D97-AF65-F5344CB8AC3E}">
        <p14:creationId xmlns:p14="http://schemas.microsoft.com/office/powerpoint/2010/main" val="1983796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tel">
    <p:spTree>
      <p:nvGrpSpPr>
        <p:cNvPr id="1" name=""/>
        <p:cNvGrpSpPr/>
        <p:nvPr/>
      </p:nvGrpSpPr>
      <p:grpSpPr>
        <a:xfrm>
          <a:off x="0" y="0"/>
          <a:ext cx="0" cy="0"/>
          <a:chOff x="0" y="0"/>
          <a:chExt cx="0" cy="0"/>
        </a:xfrm>
      </p:grpSpPr>
      <p:sp>
        <p:nvSpPr>
          <p:cNvPr id="6" name="Rektangel 5"/>
          <p:cNvSpPr/>
          <p:nvPr userDrawn="1"/>
        </p:nvSpPr>
        <p:spPr>
          <a:xfrm>
            <a:off x="180000" y="180000"/>
            <a:ext cx="8784000" cy="4291200"/>
          </a:xfrm>
          <a:prstGeom prst="rect">
            <a:avLst/>
          </a:prstGeom>
          <a:solidFill>
            <a:srgbClr val="1097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dirty="0">
              <a:solidFill>
                <a:schemeClr val="bg2"/>
              </a:solidFill>
            </a:endParaRPr>
          </a:p>
        </p:txBody>
      </p:sp>
      <p:sp>
        <p:nvSpPr>
          <p:cNvPr id="2" name="Tittel 1"/>
          <p:cNvSpPr>
            <a:spLocks noGrp="1"/>
          </p:cNvSpPr>
          <p:nvPr>
            <p:ph type="ctrTitle" hasCustomPrompt="1"/>
          </p:nvPr>
        </p:nvSpPr>
        <p:spPr>
          <a:xfrm>
            <a:off x="685800" y="1398380"/>
            <a:ext cx="7772400" cy="826971"/>
          </a:xfrm>
          <a:prstGeom prst="rect">
            <a:avLst/>
          </a:prstGeom>
        </p:spPr>
        <p:txBody>
          <a:bodyPr/>
          <a:lstStyle>
            <a:lvl1pPr>
              <a:defRPr>
                <a:solidFill>
                  <a:schemeClr val="tx1"/>
                </a:solidFill>
              </a:defRPr>
            </a:lvl1pPr>
          </a:lstStyle>
          <a:p>
            <a:r>
              <a:rPr lang="nb-NO" dirty="0"/>
              <a:t>DIN TEKST HER</a:t>
            </a:r>
          </a:p>
        </p:txBody>
      </p:sp>
      <p:sp>
        <p:nvSpPr>
          <p:cNvPr id="3" name="Undertittel 2"/>
          <p:cNvSpPr>
            <a:spLocks noGrp="1"/>
          </p:cNvSpPr>
          <p:nvPr>
            <p:ph type="subTitle" idx="1" hasCustomPrompt="1"/>
          </p:nvPr>
        </p:nvSpPr>
        <p:spPr>
          <a:xfrm>
            <a:off x="1371600" y="2473779"/>
            <a:ext cx="6400800" cy="1314450"/>
          </a:xfrm>
          <a:prstGeom prst="rect">
            <a:avLst/>
          </a:prstGeom>
        </p:spPr>
        <p:txBody>
          <a:bodyPr/>
          <a:lstStyle>
            <a:lvl1pPr marL="0" indent="0" algn="ctr">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a:t>Din undertekst her</a:t>
            </a:r>
          </a:p>
        </p:txBody>
      </p:sp>
    </p:spTree>
    <p:extLst>
      <p:ext uri="{BB962C8B-B14F-4D97-AF65-F5344CB8AC3E}">
        <p14:creationId xmlns:p14="http://schemas.microsoft.com/office/powerpoint/2010/main" val="2414024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slide">
    <p:spTree>
      <p:nvGrpSpPr>
        <p:cNvPr id="1" name=""/>
        <p:cNvGrpSpPr/>
        <p:nvPr/>
      </p:nvGrpSpPr>
      <p:grpSpPr>
        <a:xfrm>
          <a:off x="0" y="0"/>
          <a:ext cx="0" cy="0"/>
          <a:chOff x="0" y="0"/>
          <a:chExt cx="0" cy="0"/>
        </a:xfrm>
      </p:grpSpPr>
      <p:sp>
        <p:nvSpPr>
          <p:cNvPr id="5" name="Rektangel 5"/>
          <p:cNvSpPr/>
          <p:nvPr userDrawn="1"/>
        </p:nvSpPr>
        <p:spPr>
          <a:xfrm>
            <a:off x="180000" y="180000"/>
            <a:ext cx="8784000" cy="429120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dirty="0">
              <a:solidFill>
                <a:schemeClr val="bg2"/>
              </a:solidFill>
            </a:endParaRPr>
          </a:p>
        </p:txBody>
      </p:sp>
      <p:sp>
        <p:nvSpPr>
          <p:cNvPr id="2" name="Tittel 1"/>
          <p:cNvSpPr>
            <a:spLocks noGrp="1"/>
          </p:cNvSpPr>
          <p:nvPr>
            <p:ph type="title" hasCustomPrompt="1"/>
          </p:nvPr>
        </p:nvSpPr>
        <p:spPr>
          <a:xfrm>
            <a:off x="457200" y="332339"/>
            <a:ext cx="8229600" cy="857250"/>
          </a:xfrm>
          <a:prstGeom prst="rect">
            <a:avLst/>
          </a:prstGeom>
        </p:spPr>
        <p:txBody>
          <a:bodyPr vert="horz"/>
          <a:lstStyle>
            <a:lvl1pPr algn="l">
              <a:defRPr sz="3600"/>
            </a:lvl1pPr>
          </a:lstStyle>
          <a:p>
            <a:r>
              <a:rPr lang="nb-NO" dirty="0"/>
              <a:t>Din overskrift her</a:t>
            </a:r>
          </a:p>
        </p:txBody>
      </p:sp>
      <p:sp>
        <p:nvSpPr>
          <p:cNvPr id="7" name="Undertittel 2"/>
          <p:cNvSpPr>
            <a:spLocks noGrp="1"/>
          </p:cNvSpPr>
          <p:nvPr>
            <p:ph type="subTitle" idx="1" hasCustomPrompt="1"/>
          </p:nvPr>
        </p:nvSpPr>
        <p:spPr>
          <a:xfrm>
            <a:off x="467694" y="1256136"/>
            <a:ext cx="8219105" cy="2942639"/>
          </a:xfrm>
          <a:prstGeom prst="rect">
            <a:avLst/>
          </a:prstGeom>
        </p:spPr>
        <p:txBody>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a:t>Din brødtekst her</a:t>
            </a:r>
          </a:p>
        </p:txBody>
      </p:sp>
    </p:spTree>
    <p:extLst>
      <p:ext uri="{BB962C8B-B14F-4D97-AF65-F5344CB8AC3E}">
        <p14:creationId xmlns:p14="http://schemas.microsoft.com/office/powerpoint/2010/main" val="3306776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 punktliste">
    <p:spTree>
      <p:nvGrpSpPr>
        <p:cNvPr id="1" name=""/>
        <p:cNvGrpSpPr/>
        <p:nvPr/>
      </p:nvGrpSpPr>
      <p:grpSpPr>
        <a:xfrm>
          <a:off x="0" y="0"/>
          <a:ext cx="0" cy="0"/>
          <a:chOff x="0" y="0"/>
          <a:chExt cx="0" cy="0"/>
        </a:xfrm>
      </p:grpSpPr>
      <p:sp>
        <p:nvSpPr>
          <p:cNvPr id="4" name="Rektangel 3"/>
          <p:cNvSpPr/>
          <p:nvPr userDrawn="1"/>
        </p:nvSpPr>
        <p:spPr>
          <a:xfrm>
            <a:off x="180000" y="180000"/>
            <a:ext cx="8784000" cy="42912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tel 1"/>
          <p:cNvSpPr>
            <a:spLocks noGrp="1"/>
          </p:cNvSpPr>
          <p:nvPr>
            <p:ph type="title" hasCustomPrompt="1"/>
          </p:nvPr>
        </p:nvSpPr>
        <p:spPr>
          <a:xfrm>
            <a:off x="457200" y="332339"/>
            <a:ext cx="8229600" cy="857250"/>
          </a:xfrm>
          <a:prstGeom prst="rect">
            <a:avLst/>
          </a:prstGeom>
        </p:spPr>
        <p:txBody>
          <a:bodyPr vert="horz"/>
          <a:lstStyle>
            <a:lvl1pPr algn="l">
              <a:defRPr sz="3600"/>
            </a:lvl1pPr>
          </a:lstStyle>
          <a:p>
            <a:r>
              <a:rPr lang="nb-NO" dirty="0"/>
              <a:t>Din overskrift her</a:t>
            </a:r>
          </a:p>
        </p:txBody>
      </p:sp>
      <p:sp>
        <p:nvSpPr>
          <p:cNvPr id="7" name="Undertittel 2"/>
          <p:cNvSpPr>
            <a:spLocks noGrp="1"/>
          </p:cNvSpPr>
          <p:nvPr>
            <p:ph type="subTitle" idx="1" hasCustomPrompt="1"/>
          </p:nvPr>
        </p:nvSpPr>
        <p:spPr>
          <a:xfrm>
            <a:off x="467694" y="1256136"/>
            <a:ext cx="8219105" cy="2942639"/>
          </a:xfrm>
          <a:prstGeom prst="rect">
            <a:avLst/>
          </a:prstGeom>
        </p:spPr>
        <p:txBody>
          <a:bodyPr/>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4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a:t>Din</a:t>
            </a:r>
          </a:p>
          <a:p>
            <a:r>
              <a:rPr lang="nb-NO" dirty="0"/>
              <a:t>punktliste</a:t>
            </a:r>
          </a:p>
          <a:p>
            <a:r>
              <a:rPr lang="nb-NO" dirty="0"/>
              <a:t>her</a:t>
            </a:r>
          </a:p>
          <a:p>
            <a:endParaRPr lang="nb-NO" dirty="0"/>
          </a:p>
          <a:p>
            <a:endParaRPr lang="nb-NO" dirty="0"/>
          </a:p>
        </p:txBody>
      </p:sp>
    </p:spTree>
    <p:extLst>
      <p:ext uri="{BB962C8B-B14F-4D97-AF65-F5344CB8AC3E}">
        <p14:creationId xmlns:p14="http://schemas.microsoft.com/office/powerpoint/2010/main" val="1604338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 u. heading">
    <p:spTree>
      <p:nvGrpSpPr>
        <p:cNvPr id="1" name=""/>
        <p:cNvGrpSpPr/>
        <p:nvPr/>
      </p:nvGrpSpPr>
      <p:grpSpPr>
        <a:xfrm>
          <a:off x="0" y="0"/>
          <a:ext cx="0" cy="0"/>
          <a:chOff x="0" y="0"/>
          <a:chExt cx="0" cy="0"/>
        </a:xfrm>
      </p:grpSpPr>
      <p:sp>
        <p:nvSpPr>
          <p:cNvPr id="4" name="Rektangel 3"/>
          <p:cNvSpPr/>
          <p:nvPr userDrawn="1"/>
        </p:nvSpPr>
        <p:spPr>
          <a:xfrm>
            <a:off x="180000" y="180000"/>
            <a:ext cx="8784488" cy="429120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5" name="Undertittel 2"/>
          <p:cNvSpPr>
            <a:spLocks noGrp="1"/>
          </p:cNvSpPr>
          <p:nvPr>
            <p:ph type="subTitle" idx="1" hasCustomPrompt="1"/>
          </p:nvPr>
        </p:nvSpPr>
        <p:spPr>
          <a:xfrm>
            <a:off x="467694" y="512677"/>
            <a:ext cx="8219105" cy="3787265"/>
          </a:xfrm>
          <a:prstGeom prst="rect">
            <a:avLst/>
          </a:prstGeom>
        </p:spPr>
        <p:txBody>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a:t>Din tekst her</a:t>
            </a:r>
          </a:p>
        </p:txBody>
      </p:sp>
    </p:spTree>
    <p:extLst>
      <p:ext uri="{BB962C8B-B14F-4D97-AF65-F5344CB8AC3E}">
        <p14:creationId xmlns:p14="http://schemas.microsoft.com/office/powerpoint/2010/main" val="2016321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eslide">
    <p:spTree>
      <p:nvGrpSpPr>
        <p:cNvPr id="1" name=""/>
        <p:cNvGrpSpPr/>
        <p:nvPr/>
      </p:nvGrpSpPr>
      <p:grpSpPr>
        <a:xfrm>
          <a:off x="0" y="0"/>
          <a:ext cx="0" cy="0"/>
          <a:chOff x="0" y="0"/>
          <a:chExt cx="0" cy="0"/>
        </a:xfrm>
      </p:grpSpPr>
      <p:sp>
        <p:nvSpPr>
          <p:cNvPr id="5" name="Plassholder for bilde 4"/>
          <p:cNvSpPr>
            <a:spLocks noGrp="1"/>
          </p:cNvSpPr>
          <p:nvPr>
            <p:ph type="pic" sz="quarter" idx="10" hasCustomPrompt="1"/>
          </p:nvPr>
        </p:nvSpPr>
        <p:spPr>
          <a:xfrm>
            <a:off x="180000" y="180000"/>
            <a:ext cx="8784000" cy="4291200"/>
          </a:xfrm>
          <a:prstGeom prst="rect">
            <a:avLst/>
          </a:prstGeom>
        </p:spPr>
        <p:txBody>
          <a:bodyPr/>
          <a:lstStyle>
            <a:lvl1pPr marL="0" indent="0">
              <a:buNone/>
              <a:defRPr sz="2800" baseline="0">
                <a:solidFill>
                  <a:schemeClr val="tx2"/>
                </a:solidFill>
              </a:defRPr>
            </a:lvl1pPr>
          </a:lstStyle>
          <a:p>
            <a:r>
              <a:rPr lang="nb-NO" dirty="0"/>
              <a:t>Klikk på ikonet for å sette inn bilde.</a:t>
            </a:r>
          </a:p>
        </p:txBody>
      </p:sp>
    </p:spTree>
    <p:extLst>
      <p:ext uri="{BB962C8B-B14F-4D97-AF65-F5344CB8AC3E}">
        <p14:creationId xmlns:p14="http://schemas.microsoft.com/office/powerpoint/2010/main" val="2161610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oslide">
    <p:spTree>
      <p:nvGrpSpPr>
        <p:cNvPr id="1" name=""/>
        <p:cNvGrpSpPr/>
        <p:nvPr/>
      </p:nvGrpSpPr>
      <p:grpSpPr>
        <a:xfrm>
          <a:off x="0" y="0"/>
          <a:ext cx="0" cy="0"/>
          <a:chOff x="0" y="0"/>
          <a:chExt cx="0" cy="0"/>
        </a:xfrm>
      </p:grpSpPr>
      <p:sp>
        <p:nvSpPr>
          <p:cNvPr id="3" name="Plassholder for media 2"/>
          <p:cNvSpPr>
            <a:spLocks noGrp="1"/>
          </p:cNvSpPr>
          <p:nvPr>
            <p:ph type="media" sz="quarter" idx="10" hasCustomPrompt="1"/>
          </p:nvPr>
        </p:nvSpPr>
        <p:spPr>
          <a:xfrm>
            <a:off x="180000" y="180000"/>
            <a:ext cx="8784000" cy="4291200"/>
          </a:xfrm>
          <a:prstGeom prst="rect">
            <a:avLst/>
          </a:prstGeom>
        </p:spPr>
        <p:txBody>
          <a:bodyPr vert="horz"/>
          <a:lstStyle>
            <a:lvl1pPr marL="0" indent="0">
              <a:buNone/>
              <a:defRPr sz="2800">
                <a:solidFill>
                  <a:schemeClr val="tx1">
                    <a:lumMod val="50000"/>
                    <a:lumOff val="50000"/>
                  </a:schemeClr>
                </a:solidFill>
              </a:defRPr>
            </a:lvl1pPr>
          </a:lstStyle>
          <a:p>
            <a:r>
              <a:rPr lang="nb-NO" dirty="0"/>
              <a:t>Klikk på ikonet for å sette inn video.</a:t>
            </a:r>
          </a:p>
        </p:txBody>
      </p:sp>
    </p:spTree>
    <p:extLst>
      <p:ext uri="{BB962C8B-B14F-4D97-AF65-F5344CB8AC3E}">
        <p14:creationId xmlns:p14="http://schemas.microsoft.com/office/powerpoint/2010/main" val="378487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e/Heading">
    <p:spTree>
      <p:nvGrpSpPr>
        <p:cNvPr id="1" name=""/>
        <p:cNvGrpSpPr/>
        <p:nvPr/>
      </p:nvGrpSpPr>
      <p:grpSpPr>
        <a:xfrm>
          <a:off x="0" y="0"/>
          <a:ext cx="0" cy="0"/>
          <a:chOff x="0" y="0"/>
          <a:chExt cx="0" cy="0"/>
        </a:xfrm>
      </p:grpSpPr>
      <p:sp>
        <p:nvSpPr>
          <p:cNvPr id="3" name="Plassholder for bilde 4"/>
          <p:cNvSpPr>
            <a:spLocks noGrp="1"/>
          </p:cNvSpPr>
          <p:nvPr>
            <p:ph type="pic" sz="quarter" idx="10" hasCustomPrompt="1"/>
          </p:nvPr>
        </p:nvSpPr>
        <p:spPr>
          <a:xfrm>
            <a:off x="180000" y="180000"/>
            <a:ext cx="8784000" cy="4291200"/>
          </a:xfrm>
          <a:prstGeom prst="rect">
            <a:avLst/>
          </a:prstGeom>
        </p:spPr>
        <p:txBody>
          <a:bodyPr/>
          <a:lstStyle>
            <a:lvl1pPr marL="0" indent="0">
              <a:buNone/>
              <a:defRPr sz="2800" baseline="0">
                <a:solidFill>
                  <a:srgbClr val="808080"/>
                </a:solidFill>
              </a:defRPr>
            </a:lvl1pPr>
          </a:lstStyle>
          <a:p>
            <a:r>
              <a:rPr lang="nb-NO" dirty="0"/>
              <a:t>Klikk på ikonet for å sette inn bilde.</a:t>
            </a:r>
          </a:p>
        </p:txBody>
      </p:sp>
      <p:sp>
        <p:nvSpPr>
          <p:cNvPr id="2" name="Tittel 1"/>
          <p:cNvSpPr>
            <a:spLocks noGrp="1"/>
          </p:cNvSpPr>
          <p:nvPr>
            <p:ph type="title" hasCustomPrompt="1"/>
          </p:nvPr>
        </p:nvSpPr>
        <p:spPr>
          <a:xfrm>
            <a:off x="2339752" y="2931790"/>
            <a:ext cx="4536504" cy="857250"/>
          </a:xfrm>
          <a:prstGeom prst="rect">
            <a:avLst/>
          </a:prstGeom>
          <a:solidFill>
            <a:srgbClr val="1097B9">
              <a:alpha val="75000"/>
            </a:srgbClr>
          </a:solidFill>
        </p:spPr>
        <p:txBody>
          <a:bodyPr vert="horz"/>
          <a:lstStyle>
            <a:lvl1pPr>
              <a:defRPr>
                <a:solidFill>
                  <a:schemeClr val="bg1"/>
                </a:solidFill>
              </a:defRPr>
            </a:lvl1pPr>
          </a:lstStyle>
          <a:p>
            <a:r>
              <a:rPr lang="nb-NO" dirty="0"/>
              <a:t>Din tekst her</a:t>
            </a:r>
          </a:p>
        </p:txBody>
      </p:sp>
    </p:spTree>
    <p:extLst>
      <p:ext uri="{BB962C8B-B14F-4D97-AF65-F5344CB8AC3E}">
        <p14:creationId xmlns:p14="http://schemas.microsoft.com/office/powerpoint/2010/main" val="198860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kst/Bilde (2)">
    <p:spTree>
      <p:nvGrpSpPr>
        <p:cNvPr id="1" name=""/>
        <p:cNvGrpSpPr/>
        <p:nvPr/>
      </p:nvGrpSpPr>
      <p:grpSpPr>
        <a:xfrm>
          <a:off x="0" y="0"/>
          <a:ext cx="0" cy="0"/>
          <a:chOff x="0" y="0"/>
          <a:chExt cx="0" cy="0"/>
        </a:xfrm>
      </p:grpSpPr>
      <p:sp>
        <p:nvSpPr>
          <p:cNvPr id="3" name="Rektangel 2"/>
          <p:cNvSpPr/>
          <p:nvPr userDrawn="1"/>
        </p:nvSpPr>
        <p:spPr>
          <a:xfrm>
            <a:off x="180000" y="180000"/>
            <a:ext cx="4302000" cy="429120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5" name="Undertittel 2"/>
          <p:cNvSpPr>
            <a:spLocks noGrp="1"/>
          </p:cNvSpPr>
          <p:nvPr>
            <p:ph type="subTitle" idx="1" hasCustomPrompt="1"/>
          </p:nvPr>
        </p:nvSpPr>
        <p:spPr>
          <a:xfrm>
            <a:off x="323528" y="512677"/>
            <a:ext cx="3960290" cy="3787265"/>
          </a:xfrm>
          <a:prstGeom prst="rect">
            <a:avLst/>
          </a:prstGeom>
        </p:spPr>
        <p:txBody>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a:t>Din tekst her.</a:t>
            </a:r>
          </a:p>
        </p:txBody>
      </p:sp>
      <p:sp>
        <p:nvSpPr>
          <p:cNvPr id="6" name="Plassholder for bilde 4"/>
          <p:cNvSpPr>
            <a:spLocks noGrp="1"/>
          </p:cNvSpPr>
          <p:nvPr>
            <p:ph type="pic" sz="quarter" idx="11" hasCustomPrompt="1"/>
          </p:nvPr>
        </p:nvSpPr>
        <p:spPr>
          <a:xfrm>
            <a:off x="4662000" y="180000"/>
            <a:ext cx="4302000" cy="4291200"/>
          </a:xfrm>
          <a:prstGeom prst="rect">
            <a:avLst/>
          </a:prstGeom>
        </p:spPr>
        <p:txBody>
          <a:bodyPr>
            <a:normAutofit/>
          </a:bodyPr>
          <a:lstStyle>
            <a:lvl1pPr marL="0" indent="0">
              <a:buNone/>
              <a:defRPr sz="2000" baseline="0">
                <a:solidFill>
                  <a:srgbClr val="808080"/>
                </a:solidFill>
              </a:defRPr>
            </a:lvl1pPr>
          </a:lstStyle>
          <a:p>
            <a:r>
              <a:rPr lang="nb-NO" dirty="0"/>
              <a:t>Klikk på ikonet for å sette inn bilde.</a:t>
            </a:r>
          </a:p>
        </p:txBody>
      </p:sp>
    </p:spTree>
    <p:extLst>
      <p:ext uri="{BB962C8B-B14F-4D97-AF65-F5344CB8AC3E}">
        <p14:creationId xmlns:p14="http://schemas.microsoft.com/office/powerpoint/2010/main" val="2926781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Stripa_bunn_ppt.jpg"/>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0" y="4663975"/>
            <a:ext cx="9144000" cy="500063"/>
          </a:xfrm>
          <a:prstGeom prst="rect">
            <a:avLst/>
          </a:prstGeom>
        </p:spPr>
      </p:pic>
    </p:spTree>
    <p:extLst>
      <p:ext uri="{BB962C8B-B14F-4D97-AF65-F5344CB8AC3E}">
        <p14:creationId xmlns:p14="http://schemas.microsoft.com/office/powerpoint/2010/main" val="3494257534"/>
      </p:ext>
    </p:extLst>
  </p:cSld>
  <p:clrMap bg1="lt1" tx1="dk1" bg2="lt2" tx2="dk2" accent1="accent1" accent2="accent2" accent3="accent3" accent4="accent4" accent5="accent5" accent6="accent6" hlink="hlink" folHlink="folHlink"/>
  <p:sldLayoutIdLst>
    <p:sldLayoutId id="2147483681" r:id="rId1"/>
    <p:sldLayoutId id="2147483699" r:id="rId2"/>
    <p:sldLayoutId id="2147483682" r:id="rId3"/>
    <p:sldLayoutId id="2147483697" r:id="rId4"/>
    <p:sldLayoutId id="2147483695" r:id="rId5"/>
    <p:sldLayoutId id="2147483652" r:id="rId6"/>
    <p:sldLayoutId id="2147483698" r:id="rId7"/>
    <p:sldLayoutId id="2147483690" r:id="rId8"/>
    <p:sldLayoutId id="2147483686" r:id="rId9"/>
    <p:sldLayoutId id="2147483691" r:id="rId10"/>
    <p:sldLayoutId id="2147483694" r:id="rId11"/>
    <p:sldLayoutId id="2147483683" r:id="rId12"/>
    <p:sldLayoutId id="2147483688" r:id="rId13"/>
    <p:sldLayoutId id="2147483696" r:id="rId14"/>
    <p:sldLayoutId id="2147483700"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hyperlink" Target="http://www.mrscienceshow.com/2010/06/bring-us-your-burning-science-questions.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idrettsforbundet.no/modernisering"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b-NO" dirty="0"/>
              <a:t>Kretsting 2</a:t>
            </a:r>
            <a:r>
              <a:rPr lang="en-US" dirty="0"/>
              <a:t>019</a:t>
            </a:r>
          </a:p>
        </p:txBody>
      </p:sp>
      <p:sp>
        <p:nvSpPr>
          <p:cNvPr id="3" name="Subtitle 2"/>
          <p:cNvSpPr>
            <a:spLocks noGrp="1"/>
          </p:cNvSpPr>
          <p:nvPr>
            <p:ph type="subTitle" idx="1"/>
          </p:nvPr>
        </p:nvSpPr>
        <p:spPr/>
        <p:txBody>
          <a:bodyPr/>
          <a:lstStyle/>
          <a:p>
            <a:r>
              <a:rPr lang="nb-NO" dirty="0" err="1"/>
              <a:t>Hedemark</a:t>
            </a:r>
            <a:endParaRPr lang="nb-NO" dirty="0"/>
          </a:p>
          <a:p>
            <a:r>
              <a:rPr lang="en-US" dirty="0"/>
              <a:t>25.03.2019</a:t>
            </a:r>
          </a:p>
        </p:txBody>
      </p:sp>
    </p:spTree>
    <p:extLst>
      <p:ext uri="{BB962C8B-B14F-4D97-AF65-F5344CB8AC3E}">
        <p14:creationId xmlns:p14="http://schemas.microsoft.com/office/powerpoint/2010/main" val="1622698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13D8A8E-4888-4A4C-9815-B75D2B5C11A8}"/>
              </a:ext>
            </a:extLst>
          </p:cNvPr>
          <p:cNvSpPr>
            <a:spLocks noGrp="1"/>
          </p:cNvSpPr>
          <p:nvPr>
            <p:ph type="title"/>
          </p:nvPr>
        </p:nvSpPr>
        <p:spPr/>
        <p:txBody>
          <a:bodyPr/>
          <a:lstStyle/>
          <a:p>
            <a:r>
              <a:rPr lang="nb-NO" dirty="0"/>
              <a:t>Antall særkretser</a:t>
            </a:r>
          </a:p>
        </p:txBody>
      </p:sp>
      <p:sp>
        <p:nvSpPr>
          <p:cNvPr id="3" name="Undertittel 2">
            <a:extLst>
              <a:ext uri="{FF2B5EF4-FFF2-40B4-BE49-F238E27FC236}">
                <a16:creationId xmlns:a16="http://schemas.microsoft.com/office/drawing/2014/main" id="{4E875767-CF30-43C3-A337-8D9E767E2C33}"/>
              </a:ext>
            </a:extLst>
          </p:cNvPr>
          <p:cNvSpPr>
            <a:spLocks noGrp="1"/>
          </p:cNvSpPr>
          <p:nvPr>
            <p:ph type="subTitle" idx="1"/>
          </p:nvPr>
        </p:nvSpPr>
        <p:spPr>
          <a:xfrm>
            <a:off x="467694" y="1131590"/>
            <a:ext cx="8219105" cy="3312368"/>
          </a:xfrm>
        </p:spPr>
        <p:txBody>
          <a:bodyPr/>
          <a:lstStyle/>
          <a:p>
            <a:r>
              <a:rPr lang="nb-NO" dirty="0"/>
              <a:t>Forbundsstyret fremmer forslag for Forbundstinget 2019:</a:t>
            </a:r>
          </a:p>
          <a:p>
            <a:pPr marL="342900" indent="-342900">
              <a:buFont typeface="Arial" panose="020B0604020202020204" pitchFamily="34" charset="0"/>
              <a:buChar char="•"/>
            </a:pPr>
            <a:r>
              <a:rPr lang="nb-NO" dirty="0"/>
              <a:t>Skytterkretsene følger samme inndeling som idrettskretsene</a:t>
            </a:r>
          </a:p>
          <a:p>
            <a:pPr marL="342900" indent="-342900">
              <a:buFont typeface="Arial" panose="020B0604020202020204" pitchFamily="34" charset="0"/>
              <a:buChar char="•"/>
            </a:pPr>
            <a:r>
              <a:rPr lang="nb-NO" dirty="0"/>
              <a:t>Hvis ja, foreslås dette gjeldende fra 01.januar 2020</a:t>
            </a:r>
          </a:p>
          <a:p>
            <a:pPr marL="342900" indent="-342900">
              <a:buFont typeface="Arial" panose="020B0604020202020204" pitchFamily="34" charset="0"/>
              <a:buChar char="•"/>
            </a:pPr>
            <a:r>
              <a:rPr lang="nb-NO" dirty="0"/>
              <a:t>Hvis nei. </a:t>
            </a:r>
            <a:r>
              <a:rPr lang="nb-NO" sz="1800" dirty="0"/>
              <a:t>Dersom Idrettstinget 2019 vedtar at de anmoder alle særforbund om å redusere antall særkretser, vil dette skje etter forbundstinget i 2019. NSF må da enten vente med behandlingen av dette til forbundstinget i 2021 eller forbundsstyret beslutter å innkalle til et ekstraordinært forbundsting eller forbundsstyret vedtar dette uten å gjøre dette til en forbundstingssak.</a:t>
            </a:r>
            <a:endParaRPr lang="nb-NO" dirty="0"/>
          </a:p>
        </p:txBody>
      </p:sp>
    </p:spTree>
    <p:extLst>
      <p:ext uri="{BB962C8B-B14F-4D97-AF65-F5344CB8AC3E}">
        <p14:creationId xmlns:p14="http://schemas.microsoft.com/office/powerpoint/2010/main" val="2986545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2">
            <a:extLst>
              <a:ext uri="{FF2B5EF4-FFF2-40B4-BE49-F238E27FC236}">
                <a16:creationId xmlns:a16="http://schemas.microsoft.com/office/drawing/2014/main" id="{7BA7568B-7B30-438F-AA0F-525DE03C9186}"/>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2699792" y="411510"/>
            <a:ext cx="3925292" cy="3925292"/>
          </a:xfrm>
          <a:prstGeom prst="rect">
            <a:avLst/>
          </a:prstGeom>
        </p:spPr>
      </p:pic>
    </p:spTree>
    <p:extLst>
      <p:ext uri="{BB962C8B-B14F-4D97-AF65-F5344CB8AC3E}">
        <p14:creationId xmlns:p14="http://schemas.microsoft.com/office/powerpoint/2010/main" val="89097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51ABAD8-FA1F-452E-B2A4-9E013B6102BD}"/>
              </a:ext>
            </a:extLst>
          </p:cNvPr>
          <p:cNvSpPr>
            <a:spLocks noGrp="1"/>
          </p:cNvSpPr>
          <p:nvPr>
            <p:ph idx="1"/>
          </p:nvPr>
        </p:nvSpPr>
        <p:spPr>
          <a:xfrm>
            <a:off x="688529" y="327423"/>
            <a:ext cx="5617369" cy="276225"/>
          </a:xfrm>
        </p:spPr>
        <p:txBody>
          <a:bodyPr rtlCol="0">
            <a:noAutofit/>
          </a:bodyPr>
          <a:lstStyle/>
          <a:p>
            <a:pPr>
              <a:defRPr/>
            </a:pPr>
            <a:r>
              <a:rPr lang="nb-NO" sz="1800" dirty="0"/>
              <a:t>KRETSTING 2019 – hvem reiser til hvem</a:t>
            </a:r>
          </a:p>
        </p:txBody>
      </p:sp>
      <p:sp>
        <p:nvSpPr>
          <p:cNvPr id="28675" name="Text Placeholder 6">
            <a:extLst>
              <a:ext uri="{FF2B5EF4-FFF2-40B4-BE49-F238E27FC236}">
                <a16:creationId xmlns:a16="http://schemas.microsoft.com/office/drawing/2014/main" id="{044AED95-44AD-41CD-BC78-415BF24F7719}"/>
              </a:ext>
            </a:extLst>
          </p:cNvPr>
          <p:cNvSpPr>
            <a:spLocks noGrp="1"/>
          </p:cNvSpPr>
          <p:nvPr>
            <p:ph type="body" sz="quarter" idx="10"/>
          </p:nvPr>
        </p:nvSpPr>
        <p:spPr>
          <a:xfrm>
            <a:off x="755576" y="837705"/>
            <a:ext cx="7632848" cy="3750270"/>
          </a:xfrm>
        </p:spPr>
        <p:txBody>
          <a:bodyPr>
            <a:normAutofit fontScale="92500" lnSpcReduction="10000"/>
          </a:bodyPr>
          <a:lstStyle/>
          <a:p>
            <a:pPr fontAlgn="base">
              <a:spcAft>
                <a:spcPct val="0"/>
              </a:spcAft>
              <a:buFont typeface="Arial" panose="020B0604020202020204" pitchFamily="34" charset="0"/>
              <a:buNone/>
            </a:pPr>
            <a:r>
              <a:rPr lang="nb-NO" altLang="nb-NO" i="1" dirty="0">
                <a:solidFill>
                  <a:schemeClr val="tx1"/>
                </a:solidFill>
                <a:latin typeface="Georgia" panose="02040502050405020303" pitchFamily="18" charset="0"/>
              </a:rPr>
              <a:t>02.02	Sør-Trøndelag			Støren </a:t>
            </a:r>
            <a:r>
              <a:rPr lang="nb-NO" altLang="nb-NO" i="1" dirty="0" err="1">
                <a:solidFill>
                  <a:schemeClr val="tx1"/>
                </a:solidFill>
                <a:latin typeface="Georgia" panose="02040502050405020303" pitchFamily="18" charset="0"/>
              </a:rPr>
              <a:t>kl</a:t>
            </a:r>
            <a:r>
              <a:rPr lang="nb-NO" altLang="nb-NO" i="1" dirty="0">
                <a:solidFill>
                  <a:schemeClr val="tx1"/>
                </a:solidFill>
                <a:latin typeface="Georgia" panose="02040502050405020303" pitchFamily="18" charset="0"/>
              </a:rPr>
              <a:t> 11						Ingrid			OK</a:t>
            </a:r>
          </a:p>
          <a:p>
            <a:pPr fontAlgn="base">
              <a:spcAft>
                <a:spcPct val="0"/>
              </a:spcAft>
              <a:buFont typeface="Arial" panose="020B0604020202020204" pitchFamily="34" charset="0"/>
              <a:buNone/>
            </a:pPr>
            <a:r>
              <a:rPr lang="nb-NO" altLang="nb-NO" i="1" dirty="0">
                <a:solidFill>
                  <a:schemeClr val="tx1"/>
                </a:solidFill>
                <a:latin typeface="Georgia" panose="02040502050405020303" pitchFamily="18" charset="0"/>
              </a:rPr>
              <a:t>09.02	Møre &amp; Romsdal			Molde </a:t>
            </a:r>
            <a:r>
              <a:rPr lang="nb-NO" altLang="nb-NO" i="1" dirty="0" err="1">
                <a:solidFill>
                  <a:schemeClr val="tx1"/>
                </a:solidFill>
                <a:latin typeface="Georgia" panose="02040502050405020303" pitchFamily="18" charset="0"/>
              </a:rPr>
              <a:t>kl</a:t>
            </a:r>
            <a:r>
              <a:rPr lang="nb-NO" altLang="nb-NO" i="1" dirty="0">
                <a:solidFill>
                  <a:schemeClr val="tx1"/>
                </a:solidFill>
                <a:latin typeface="Georgia" panose="02040502050405020303" pitchFamily="18" charset="0"/>
              </a:rPr>
              <a:t> 12						Håvard			OK</a:t>
            </a:r>
          </a:p>
          <a:p>
            <a:pPr fontAlgn="base">
              <a:spcAft>
                <a:spcPct val="0"/>
              </a:spcAft>
              <a:buFont typeface="Arial" panose="020B0604020202020204" pitchFamily="34" charset="0"/>
              <a:buNone/>
            </a:pPr>
            <a:r>
              <a:rPr lang="nb-NO" altLang="nb-NO" i="1" dirty="0">
                <a:solidFill>
                  <a:schemeClr val="tx1"/>
                </a:solidFill>
                <a:latin typeface="Georgia" panose="02040502050405020303" pitchFamily="18" charset="0"/>
              </a:rPr>
              <a:t>10.02	Troms					</a:t>
            </a:r>
            <a:r>
              <a:rPr lang="nb-NO" altLang="nb-NO" i="1" dirty="0" err="1">
                <a:solidFill>
                  <a:schemeClr val="tx1"/>
                </a:solidFill>
                <a:latin typeface="Georgia" panose="02040502050405020303" pitchFamily="18" charset="0"/>
              </a:rPr>
              <a:t>Bardufosstun</a:t>
            </a:r>
            <a:r>
              <a:rPr lang="nb-NO" altLang="nb-NO" i="1" dirty="0">
                <a:solidFill>
                  <a:schemeClr val="tx1"/>
                </a:solidFill>
                <a:latin typeface="Georgia" panose="02040502050405020303" pitchFamily="18" charset="0"/>
              </a:rPr>
              <a:t> </a:t>
            </a:r>
            <a:r>
              <a:rPr lang="nb-NO" altLang="nb-NO" i="1" dirty="0" err="1">
                <a:solidFill>
                  <a:schemeClr val="tx1"/>
                </a:solidFill>
                <a:latin typeface="Georgia" panose="02040502050405020303" pitchFamily="18" charset="0"/>
              </a:rPr>
              <a:t>kl</a:t>
            </a:r>
            <a:r>
              <a:rPr lang="nb-NO" altLang="nb-NO" i="1" dirty="0">
                <a:solidFill>
                  <a:schemeClr val="tx1"/>
                </a:solidFill>
                <a:latin typeface="Georgia" panose="02040502050405020303" pitchFamily="18" charset="0"/>
              </a:rPr>
              <a:t> 12				Line			OK</a:t>
            </a:r>
          </a:p>
          <a:p>
            <a:pPr fontAlgn="base">
              <a:spcAft>
                <a:spcPct val="0"/>
              </a:spcAft>
              <a:buFont typeface="Arial" panose="020B0604020202020204" pitchFamily="34" charset="0"/>
              <a:buNone/>
            </a:pPr>
            <a:r>
              <a:rPr lang="nb-NO" altLang="nb-NO" i="1" dirty="0">
                <a:solidFill>
                  <a:schemeClr val="tx1"/>
                </a:solidFill>
                <a:latin typeface="Georgia" panose="02040502050405020303" pitchFamily="18" charset="0"/>
              </a:rPr>
              <a:t>22.02	Telemark				Bø </a:t>
            </a:r>
            <a:r>
              <a:rPr lang="nb-NO" altLang="nb-NO" i="1" dirty="0" err="1">
                <a:solidFill>
                  <a:schemeClr val="tx1"/>
                </a:solidFill>
                <a:latin typeface="Georgia" panose="02040502050405020303" pitchFamily="18" charset="0"/>
              </a:rPr>
              <a:t>kl</a:t>
            </a:r>
            <a:r>
              <a:rPr lang="nb-NO" altLang="nb-NO" i="1" dirty="0">
                <a:solidFill>
                  <a:schemeClr val="tx1"/>
                </a:solidFill>
                <a:latin typeface="Georgia" panose="02040502050405020303" pitchFamily="18" charset="0"/>
              </a:rPr>
              <a:t> 19										Deltok ikke</a:t>
            </a:r>
          </a:p>
          <a:p>
            <a:pPr fontAlgn="base">
              <a:spcAft>
                <a:spcPct val="0"/>
              </a:spcAft>
              <a:buFont typeface="Arial" panose="020B0604020202020204" pitchFamily="34" charset="0"/>
              <a:buNone/>
            </a:pPr>
            <a:r>
              <a:rPr lang="nb-NO" altLang="nb-NO" i="1" dirty="0">
                <a:solidFill>
                  <a:schemeClr val="tx1"/>
                </a:solidFill>
                <a:latin typeface="Georgia" panose="02040502050405020303" pitchFamily="18" charset="0"/>
              </a:rPr>
              <a:t>07.03	Vestfold					</a:t>
            </a:r>
            <a:r>
              <a:rPr lang="nb-NO" altLang="nb-NO" i="1" dirty="0" err="1">
                <a:solidFill>
                  <a:schemeClr val="tx1"/>
                </a:solidFill>
                <a:latin typeface="Georgia" panose="02040502050405020303" pitchFamily="18" charset="0"/>
              </a:rPr>
              <a:t>Nøtterø</a:t>
            </a:r>
            <a:r>
              <a:rPr lang="nb-NO" altLang="nb-NO" i="1" dirty="0">
                <a:solidFill>
                  <a:schemeClr val="tx1"/>
                </a:solidFill>
                <a:latin typeface="Georgia" panose="02040502050405020303" pitchFamily="18" charset="0"/>
              </a:rPr>
              <a:t> skytterlag </a:t>
            </a:r>
            <a:r>
              <a:rPr lang="nb-NO" altLang="nb-NO" i="1" dirty="0" err="1">
                <a:solidFill>
                  <a:schemeClr val="tx1"/>
                </a:solidFill>
                <a:latin typeface="Georgia" panose="02040502050405020303" pitchFamily="18" charset="0"/>
              </a:rPr>
              <a:t>kl</a:t>
            </a:r>
            <a:r>
              <a:rPr lang="nb-NO" altLang="nb-NO" i="1" dirty="0">
                <a:solidFill>
                  <a:schemeClr val="tx1"/>
                </a:solidFill>
                <a:latin typeface="Georgia" panose="02040502050405020303" pitchFamily="18" charset="0"/>
              </a:rPr>
              <a:t> 19			Håvard			OK</a:t>
            </a:r>
          </a:p>
          <a:p>
            <a:pPr fontAlgn="base">
              <a:spcAft>
                <a:spcPct val="0"/>
              </a:spcAft>
              <a:buFont typeface="Arial" panose="020B0604020202020204" pitchFamily="34" charset="0"/>
              <a:buNone/>
            </a:pPr>
            <a:r>
              <a:rPr lang="nb-NO" altLang="nb-NO" i="1" dirty="0">
                <a:solidFill>
                  <a:schemeClr val="tx1"/>
                </a:solidFill>
                <a:latin typeface="Georgia" panose="02040502050405020303" pitchFamily="18" charset="0"/>
              </a:rPr>
              <a:t>20.03	Nord-Trøndelag			Levanger						Ingrid			OK</a:t>
            </a:r>
          </a:p>
          <a:p>
            <a:pPr fontAlgn="base">
              <a:spcAft>
                <a:spcPct val="0"/>
              </a:spcAft>
              <a:buFont typeface="Arial" panose="020B0604020202020204" pitchFamily="34" charset="0"/>
              <a:buNone/>
            </a:pPr>
            <a:r>
              <a:rPr lang="nb-NO" altLang="nb-NO" i="1" dirty="0">
                <a:solidFill>
                  <a:schemeClr val="tx1"/>
                </a:solidFill>
                <a:latin typeface="Georgia" panose="02040502050405020303" pitchFamily="18" charset="0"/>
              </a:rPr>
              <a:t>21.03	Vest-Agder				Mandal, Buen, </a:t>
            </a:r>
            <a:r>
              <a:rPr lang="nb-NO" altLang="nb-NO" i="1" dirty="0" err="1">
                <a:solidFill>
                  <a:schemeClr val="tx1"/>
                </a:solidFill>
                <a:latin typeface="Georgia" panose="02040502050405020303" pitchFamily="18" charset="0"/>
              </a:rPr>
              <a:t>kl</a:t>
            </a:r>
            <a:r>
              <a:rPr lang="nb-NO" altLang="nb-NO" i="1" dirty="0">
                <a:solidFill>
                  <a:schemeClr val="tx1"/>
                </a:solidFill>
                <a:latin typeface="Georgia" panose="02040502050405020303" pitchFamily="18" charset="0"/>
              </a:rPr>
              <a:t> 19							Deltok ikke</a:t>
            </a:r>
          </a:p>
          <a:p>
            <a:pPr fontAlgn="base">
              <a:spcAft>
                <a:spcPct val="0"/>
              </a:spcAft>
              <a:buFont typeface="Arial" panose="020B0604020202020204" pitchFamily="34" charset="0"/>
              <a:buNone/>
            </a:pPr>
            <a:r>
              <a:rPr lang="nb-NO" altLang="nb-NO" dirty="0">
                <a:solidFill>
                  <a:schemeClr val="tx1"/>
                </a:solidFill>
                <a:latin typeface="Georgia" panose="02040502050405020303" pitchFamily="18" charset="0"/>
              </a:rPr>
              <a:t>25.03	Hedmark				</a:t>
            </a:r>
            <a:r>
              <a:rPr lang="nb-NO" altLang="nb-NO" dirty="0" err="1">
                <a:solidFill>
                  <a:schemeClr val="tx1"/>
                </a:solidFill>
                <a:latin typeface="Georgia" panose="02040502050405020303" pitchFamily="18" charset="0"/>
              </a:rPr>
              <a:t>Myklagard</a:t>
            </a:r>
            <a:r>
              <a:rPr lang="nb-NO" altLang="nb-NO" dirty="0">
                <a:solidFill>
                  <a:schemeClr val="tx1"/>
                </a:solidFill>
                <a:latin typeface="Georgia" panose="02040502050405020303" pitchFamily="18" charset="0"/>
              </a:rPr>
              <a:t> </a:t>
            </a:r>
            <a:r>
              <a:rPr lang="nb-NO" altLang="nb-NO" dirty="0" err="1">
                <a:solidFill>
                  <a:schemeClr val="tx1"/>
                </a:solidFill>
                <a:latin typeface="Georgia" panose="02040502050405020303" pitchFamily="18" charset="0"/>
              </a:rPr>
              <a:t>kl</a:t>
            </a:r>
            <a:r>
              <a:rPr lang="nb-NO" altLang="nb-NO" dirty="0">
                <a:solidFill>
                  <a:schemeClr val="tx1"/>
                </a:solidFill>
                <a:latin typeface="Georgia" panose="02040502050405020303" pitchFamily="18" charset="0"/>
              </a:rPr>
              <a:t> 19					Esten</a:t>
            </a:r>
          </a:p>
          <a:p>
            <a:pPr fontAlgn="base">
              <a:spcAft>
                <a:spcPct val="0"/>
              </a:spcAft>
              <a:buFont typeface="Arial" panose="020B0604020202020204" pitchFamily="34" charset="0"/>
              <a:buNone/>
            </a:pPr>
            <a:r>
              <a:rPr lang="nb-NO" altLang="nb-NO" dirty="0">
                <a:solidFill>
                  <a:schemeClr val="tx1"/>
                </a:solidFill>
                <a:latin typeface="Georgia" panose="02040502050405020303" pitchFamily="18" charset="0"/>
              </a:rPr>
              <a:t>26.03	Akershus				Strømmen </a:t>
            </a:r>
            <a:r>
              <a:rPr lang="nb-NO" altLang="nb-NO" dirty="0" err="1">
                <a:solidFill>
                  <a:schemeClr val="tx1"/>
                </a:solidFill>
                <a:latin typeface="Georgia" panose="02040502050405020303" pitchFamily="18" charset="0"/>
              </a:rPr>
              <a:t>kl</a:t>
            </a:r>
            <a:r>
              <a:rPr lang="nb-NO" altLang="nb-NO" dirty="0">
                <a:solidFill>
                  <a:schemeClr val="tx1"/>
                </a:solidFill>
                <a:latin typeface="Georgia" panose="02040502050405020303" pitchFamily="18" charset="0"/>
              </a:rPr>
              <a:t> 1830 (</a:t>
            </a:r>
            <a:r>
              <a:rPr lang="nb-NO" altLang="nb-NO" dirty="0" err="1">
                <a:solidFill>
                  <a:schemeClr val="tx1"/>
                </a:solidFill>
                <a:latin typeface="Georgia" panose="02040502050405020303" pitchFamily="18" charset="0"/>
              </a:rPr>
              <a:t>Idre.hus</a:t>
            </a:r>
            <a:r>
              <a:rPr lang="nb-NO" altLang="nb-NO" dirty="0">
                <a:solidFill>
                  <a:schemeClr val="tx1"/>
                </a:solidFill>
                <a:latin typeface="Georgia" panose="02040502050405020303" pitchFamily="18" charset="0"/>
              </a:rPr>
              <a:t>)		(Styremøte)</a:t>
            </a:r>
          </a:p>
          <a:p>
            <a:pPr fontAlgn="base">
              <a:spcAft>
                <a:spcPct val="0"/>
              </a:spcAft>
              <a:buFont typeface="Arial" panose="020B0604020202020204" pitchFamily="34" charset="0"/>
              <a:buNone/>
            </a:pPr>
            <a:r>
              <a:rPr lang="nb-NO" altLang="nb-NO" dirty="0">
                <a:solidFill>
                  <a:schemeClr val="tx1"/>
                </a:solidFill>
                <a:latin typeface="Georgia" panose="02040502050405020303" pitchFamily="18" charset="0"/>
              </a:rPr>
              <a:t>26.03	Oslo					Ekeberg	</a:t>
            </a:r>
            <a:r>
              <a:rPr lang="nb-NO" altLang="nb-NO" dirty="0" err="1">
                <a:solidFill>
                  <a:schemeClr val="tx1"/>
                </a:solidFill>
                <a:latin typeface="Georgia" panose="02040502050405020303" pitchFamily="18" charset="0"/>
              </a:rPr>
              <a:t>kl</a:t>
            </a:r>
            <a:r>
              <a:rPr lang="nb-NO" altLang="nb-NO" dirty="0">
                <a:solidFill>
                  <a:schemeClr val="tx1"/>
                </a:solidFill>
                <a:latin typeface="Georgia" panose="02040502050405020303" pitchFamily="18" charset="0"/>
              </a:rPr>
              <a:t> 1830					(Styremøte)</a:t>
            </a:r>
          </a:p>
          <a:p>
            <a:pPr fontAlgn="base">
              <a:spcAft>
                <a:spcPct val="0"/>
              </a:spcAft>
              <a:buFont typeface="Arial" panose="020B0604020202020204" pitchFamily="34" charset="0"/>
              <a:buNone/>
            </a:pPr>
            <a:r>
              <a:rPr lang="nb-NO" altLang="nb-NO" dirty="0">
                <a:solidFill>
                  <a:schemeClr val="tx1"/>
                </a:solidFill>
                <a:latin typeface="Georgia" panose="02040502050405020303" pitchFamily="18" charset="0"/>
              </a:rPr>
              <a:t>27.03	Oppland (90-års </a:t>
            </a:r>
            <a:r>
              <a:rPr lang="nb-NO" altLang="nb-NO" dirty="0" err="1">
                <a:solidFill>
                  <a:schemeClr val="tx1"/>
                </a:solidFill>
                <a:latin typeface="Georgia" panose="02040502050405020303" pitchFamily="18" charset="0"/>
              </a:rPr>
              <a:t>jub</a:t>
            </a:r>
            <a:r>
              <a:rPr lang="nb-NO" altLang="nb-NO" dirty="0">
                <a:solidFill>
                  <a:schemeClr val="tx1"/>
                </a:solidFill>
                <a:latin typeface="Georgia" panose="02040502050405020303" pitchFamily="18" charset="0"/>
              </a:rPr>
              <a:t>)		Vertshuset på Biri </a:t>
            </a:r>
            <a:r>
              <a:rPr lang="nb-NO" altLang="nb-NO" dirty="0" err="1">
                <a:solidFill>
                  <a:schemeClr val="tx1"/>
                </a:solidFill>
                <a:latin typeface="Georgia" panose="02040502050405020303" pitchFamily="18" charset="0"/>
              </a:rPr>
              <a:t>kl</a:t>
            </a:r>
            <a:r>
              <a:rPr lang="nb-NO" altLang="nb-NO" dirty="0">
                <a:solidFill>
                  <a:schemeClr val="tx1"/>
                </a:solidFill>
                <a:latin typeface="Georgia" panose="02040502050405020303" pitchFamily="18" charset="0"/>
              </a:rPr>
              <a:t> 19			Håvard </a:t>
            </a:r>
          </a:p>
          <a:p>
            <a:pPr fontAlgn="base">
              <a:spcAft>
                <a:spcPct val="0"/>
              </a:spcAft>
              <a:buFont typeface="Arial" panose="020B0604020202020204" pitchFamily="34" charset="0"/>
              <a:buNone/>
            </a:pPr>
            <a:r>
              <a:rPr lang="nb-NO" altLang="nb-NO" dirty="0">
                <a:solidFill>
                  <a:schemeClr val="tx1"/>
                </a:solidFill>
                <a:latin typeface="Georgia" panose="02040502050405020303" pitchFamily="18" charset="0"/>
              </a:rPr>
              <a:t>31.03	Hordaland				</a:t>
            </a:r>
            <a:r>
              <a:rPr lang="nb-NO" altLang="nb-NO" dirty="0" err="1">
                <a:solidFill>
                  <a:schemeClr val="tx1"/>
                </a:solidFill>
                <a:latin typeface="Georgia" panose="02040502050405020303" pitchFamily="18" charset="0"/>
              </a:rPr>
              <a:t>Jonahola</a:t>
            </a:r>
            <a:r>
              <a:rPr lang="nb-NO" altLang="nb-NO" dirty="0">
                <a:solidFill>
                  <a:schemeClr val="tx1"/>
                </a:solidFill>
                <a:latin typeface="Georgia" panose="02040502050405020303" pitchFamily="18" charset="0"/>
              </a:rPr>
              <a:t> (Åsane/Hordvik) </a:t>
            </a:r>
            <a:r>
              <a:rPr lang="nb-NO" altLang="nb-NO" dirty="0" err="1">
                <a:solidFill>
                  <a:schemeClr val="tx1"/>
                </a:solidFill>
                <a:latin typeface="Georgia" panose="02040502050405020303" pitchFamily="18" charset="0"/>
              </a:rPr>
              <a:t>kl</a:t>
            </a:r>
            <a:r>
              <a:rPr lang="nb-NO" altLang="nb-NO" dirty="0">
                <a:solidFill>
                  <a:schemeClr val="tx1"/>
                </a:solidFill>
                <a:latin typeface="Georgia" panose="02040502050405020303" pitchFamily="18" charset="0"/>
              </a:rPr>
              <a:t> 12	..</a:t>
            </a:r>
          </a:p>
          <a:p>
            <a:pPr fontAlgn="base">
              <a:spcAft>
                <a:spcPct val="0"/>
              </a:spcAft>
              <a:buFont typeface="Arial" panose="020B0604020202020204" pitchFamily="34" charset="0"/>
              <a:buNone/>
            </a:pPr>
            <a:r>
              <a:rPr lang="nb-NO" altLang="nb-NO" dirty="0">
                <a:solidFill>
                  <a:schemeClr val="tx1"/>
                </a:solidFill>
                <a:latin typeface="Georgia" panose="02040502050405020303" pitchFamily="18" charset="0"/>
              </a:rPr>
              <a:t>06.04	Rogaland				Haugesund/Kuleisen	</a:t>
            </a:r>
            <a:r>
              <a:rPr lang="nb-NO" altLang="nb-NO" dirty="0" err="1">
                <a:solidFill>
                  <a:schemeClr val="tx1"/>
                </a:solidFill>
                <a:latin typeface="Georgia" panose="02040502050405020303" pitchFamily="18" charset="0"/>
              </a:rPr>
              <a:t>kl</a:t>
            </a:r>
            <a:r>
              <a:rPr lang="nb-NO" altLang="nb-NO" dirty="0">
                <a:solidFill>
                  <a:schemeClr val="tx1"/>
                </a:solidFill>
                <a:latin typeface="Georgia" panose="02040502050405020303" pitchFamily="18" charset="0"/>
              </a:rPr>
              <a:t> 12		Tom</a:t>
            </a:r>
          </a:p>
          <a:p>
            <a:pPr fontAlgn="base">
              <a:spcAft>
                <a:spcPct val="0"/>
              </a:spcAft>
              <a:buFont typeface="Arial" panose="020B0604020202020204" pitchFamily="34" charset="0"/>
              <a:buNone/>
            </a:pPr>
            <a:r>
              <a:rPr lang="nb-NO" altLang="nb-NO" dirty="0">
                <a:solidFill>
                  <a:schemeClr val="tx1"/>
                </a:solidFill>
                <a:latin typeface="Georgia" panose="02040502050405020303" pitchFamily="18" charset="0"/>
              </a:rPr>
              <a:t>10.04	Buskerud				Nedre Buskerud					..</a:t>
            </a:r>
          </a:p>
          <a:p>
            <a:pPr fontAlgn="base">
              <a:spcAft>
                <a:spcPct val="0"/>
              </a:spcAft>
              <a:buFont typeface="Arial" panose="020B0604020202020204" pitchFamily="34" charset="0"/>
              <a:buNone/>
            </a:pPr>
            <a:r>
              <a:rPr lang="nb-NO" altLang="nb-NO" dirty="0" err="1">
                <a:solidFill>
                  <a:schemeClr val="tx1"/>
                </a:solidFill>
                <a:latin typeface="Georgia" panose="02040502050405020303" pitchFamily="18" charset="0"/>
              </a:rPr>
              <a:t>xx.xx</a:t>
            </a:r>
            <a:r>
              <a:rPr lang="nb-NO" altLang="nb-NO" dirty="0">
                <a:solidFill>
                  <a:schemeClr val="tx1"/>
                </a:solidFill>
                <a:latin typeface="Georgia" panose="02040502050405020303" pitchFamily="18" charset="0"/>
              </a:rPr>
              <a:t>	Aust-Agder</a:t>
            </a:r>
          </a:p>
          <a:p>
            <a:r>
              <a:rPr lang="nb-NO" altLang="nb-NO" dirty="0" err="1">
                <a:latin typeface="Georgia" panose="02040502050405020303" pitchFamily="18" charset="0"/>
              </a:rPr>
              <a:t>xx.xx</a:t>
            </a:r>
            <a:r>
              <a:rPr lang="nb-NO" altLang="nb-NO" dirty="0">
                <a:latin typeface="Georgia" panose="02040502050405020303" pitchFamily="18" charset="0"/>
              </a:rPr>
              <a:t>	Østfold</a:t>
            </a:r>
          </a:p>
          <a:p>
            <a:r>
              <a:rPr lang="nb-NO" altLang="nb-NO" dirty="0" err="1">
                <a:solidFill>
                  <a:schemeClr val="tx1"/>
                </a:solidFill>
                <a:latin typeface="Georgia" panose="02040502050405020303" pitchFamily="18" charset="0"/>
              </a:rPr>
              <a:t>xx.xx</a:t>
            </a:r>
            <a:r>
              <a:rPr lang="nb-NO" altLang="nb-NO" dirty="0">
                <a:solidFill>
                  <a:schemeClr val="tx1"/>
                </a:solidFill>
                <a:latin typeface="Georgia" panose="02040502050405020303" pitchFamily="18" charset="0"/>
              </a:rPr>
              <a:t>	Sogn og Fjordane</a:t>
            </a:r>
          </a:p>
          <a:p>
            <a:r>
              <a:rPr lang="nb-NO" altLang="nb-NO" dirty="0" err="1">
                <a:solidFill>
                  <a:schemeClr val="tx1"/>
                </a:solidFill>
                <a:latin typeface="Georgia" panose="02040502050405020303" pitchFamily="18" charset="0"/>
              </a:rPr>
              <a:t>xx.xx</a:t>
            </a:r>
            <a:r>
              <a:rPr lang="nb-NO" altLang="nb-NO" dirty="0">
                <a:solidFill>
                  <a:schemeClr val="tx1"/>
                </a:solidFill>
                <a:latin typeface="Georgia" panose="02040502050405020303" pitchFamily="18" charset="0"/>
              </a:rPr>
              <a:t>	Finnmark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7293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Agenda</a:t>
            </a:r>
          </a:p>
        </p:txBody>
      </p:sp>
      <p:sp>
        <p:nvSpPr>
          <p:cNvPr id="8" name="Subtitle 7"/>
          <p:cNvSpPr>
            <a:spLocks noGrp="1"/>
          </p:cNvSpPr>
          <p:nvPr>
            <p:ph type="subTitle" idx="1"/>
          </p:nvPr>
        </p:nvSpPr>
        <p:spPr>
          <a:xfrm>
            <a:off x="467694" y="1189590"/>
            <a:ext cx="8219105" cy="3110352"/>
          </a:xfrm>
        </p:spPr>
        <p:txBody>
          <a:bodyPr/>
          <a:lstStyle/>
          <a:p>
            <a:pPr marL="342900" indent="-342900">
              <a:buFontTx/>
              <a:buChar char="-"/>
            </a:pPr>
            <a:r>
              <a:rPr lang="nb-NO" dirty="0"/>
              <a:t>Noen stikkord om 2018/19</a:t>
            </a:r>
          </a:p>
          <a:p>
            <a:pPr marL="342900" indent="-342900">
              <a:buFontTx/>
              <a:buChar char="-"/>
            </a:pPr>
            <a:r>
              <a:rPr lang="nb-NO" dirty="0"/>
              <a:t>Moderniseringsprosjektet i NIF</a:t>
            </a:r>
          </a:p>
          <a:p>
            <a:pPr marL="342900" indent="-342900">
              <a:buFontTx/>
              <a:buChar char="-"/>
            </a:pPr>
            <a:r>
              <a:rPr lang="nb-NO" dirty="0"/>
              <a:t>Skytterkonferansen 2019</a:t>
            </a:r>
          </a:p>
          <a:p>
            <a:pPr marL="342900" indent="-342900">
              <a:buFontTx/>
              <a:buChar char="-"/>
            </a:pPr>
            <a:r>
              <a:rPr lang="nb-NO" dirty="0"/>
              <a:t>Fellesreglementets del I</a:t>
            </a:r>
          </a:p>
          <a:p>
            <a:pPr marL="342900" indent="-342900">
              <a:buFontTx/>
              <a:buChar char="-"/>
            </a:pPr>
            <a:r>
              <a:rPr lang="nb-NO" dirty="0"/>
              <a:t>Oppgavefordeling BIK – TK</a:t>
            </a:r>
          </a:p>
          <a:p>
            <a:pPr marL="342900" indent="-342900">
              <a:buFontTx/>
              <a:buChar char="-"/>
            </a:pPr>
            <a:r>
              <a:rPr lang="nb-NO" dirty="0"/>
              <a:t>Oppgavefordeling innen BIK</a:t>
            </a:r>
          </a:p>
          <a:p>
            <a:pPr marL="342900" indent="-342900">
              <a:buFontTx/>
              <a:buChar char="-"/>
            </a:pPr>
            <a:r>
              <a:rPr lang="nb-NO" dirty="0"/>
              <a:t>Antall særkretser</a:t>
            </a:r>
          </a:p>
          <a:p>
            <a:endParaRPr lang="en-US" dirty="0"/>
          </a:p>
          <a:p>
            <a:pPr marL="342900" indent="-342900">
              <a:buFontTx/>
              <a:buChar char="-"/>
            </a:pPr>
            <a:endParaRPr lang="en-US" dirty="0"/>
          </a:p>
          <a:p>
            <a:pPr marL="342900" indent="-342900">
              <a:buFontTx/>
              <a:buChar char="-"/>
            </a:pPr>
            <a:endParaRPr lang="en-US" dirty="0"/>
          </a:p>
          <a:p>
            <a:pPr marL="342900" indent="-342900">
              <a:buFontTx/>
              <a:buChar char="-"/>
            </a:pPr>
            <a:endParaRPr lang="en-US" dirty="0"/>
          </a:p>
        </p:txBody>
      </p:sp>
    </p:spTree>
    <p:extLst>
      <p:ext uri="{BB962C8B-B14F-4D97-AF65-F5344CB8AC3E}">
        <p14:creationId xmlns:p14="http://schemas.microsoft.com/office/powerpoint/2010/main" val="4213435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nb-NO" dirty="0"/>
              <a:t>Noen stikkord 2018/19</a:t>
            </a:r>
          </a:p>
        </p:txBody>
      </p:sp>
      <p:sp>
        <p:nvSpPr>
          <p:cNvPr id="8" name="Subtitle 7"/>
          <p:cNvSpPr>
            <a:spLocks noGrp="1"/>
          </p:cNvSpPr>
          <p:nvPr>
            <p:ph type="subTitle" idx="1"/>
          </p:nvPr>
        </p:nvSpPr>
        <p:spPr>
          <a:xfrm>
            <a:off x="467695" y="1189589"/>
            <a:ext cx="3888282" cy="3254369"/>
          </a:xfrm>
        </p:spPr>
        <p:txBody>
          <a:bodyPr/>
          <a:lstStyle/>
          <a:p>
            <a:pPr marL="342900" indent="-342900">
              <a:buFont typeface="Arial" panose="020B0604020202020204" pitchFamily="34" charset="0"/>
              <a:buChar char="•"/>
            </a:pPr>
            <a:r>
              <a:rPr lang="nb-NO" dirty="0"/>
              <a:t>Administrasjonen</a:t>
            </a:r>
          </a:p>
          <a:p>
            <a:pPr marL="342900" indent="-342900">
              <a:buFont typeface="Arial" panose="020B0604020202020204" pitchFamily="34" charset="0"/>
              <a:buChar char="•"/>
            </a:pPr>
            <a:r>
              <a:rPr lang="nb-NO" dirty="0"/>
              <a:t>Referater FS/komiteene</a:t>
            </a:r>
          </a:p>
          <a:p>
            <a:pPr marL="342900" indent="-342900">
              <a:buFont typeface="Arial" panose="020B0604020202020204" pitchFamily="34" charset="0"/>
              <a:buChar char="•"/>
            </a:pPr>
            <a:r>
              <a:rPr lang="nb-NO" dirty="0"/>
              <a:t>Våpenloven / Forskriften</a:t>
            </a:r>
          </a:p>
          <a:p>
            <a:pPr marL="342900" indent="-342900">
              <a:buFont typeface="Arial" panose="020B0604020202020204" pitchFamily="34" charset="0"/>
              <a:buChar char="•"/>
            </a:pPr>
            <a:r>
              <a:rPr lang="nb-NO" dirty="0"/>
              <a:t>Nasjonalt pistolreglement</a:t>
            </a:r>
          </a:p>
          <a:p>
            <a:pPr marL="342900" indent="-342900">
              <a:buFont typeface="Arial" panose="020B0604020202020204" pitchFamily="34" charset="0"/>
              <a:buChar char="•"/>
            </a:pPr>
            <a:r>
              <a:rPr lang="nb-NO" dirty="0"/>
              <a:t>Klasseføring 2019</a:t>
            </a:r>
          </a:p>
          <a:p>
            <a:pPr marL="342900" indent="-342900">
              <a:buFont typeface="Arial" panose="020B0604020202020204" pitchFamily="34" charset="0"/>
              <a:buChar char="•"/>
            </a:pPr>
            <a:r>
              <a:rPr lang="nb-NO" dirty="0"/>
              <a:t>NM </a:t>
            </a:r>
            <a:r>
              <a:rPr lang="nb-NO" dirty="0" err="1"/>
              <a:t>Veka</a:t>
            </a:r>
            <a:r>
              <a:rPr lang="nb-NO" dirty="0"/>
              <a:t>, uke 26</a:t>
            </a:r>
          </a:p>
          <a:p>
            <a:pPr marL="342900" indent="-342900">
              <a:buFont typeface="Arial" panose="020B0604020202020204" pitchFamily="34" charset="0"/>
              <a:buChar char="•"/>
            </a:pPr>
            <a:r>
              <a:rPr lang="nb-NO" dirty="0"/>
              <a:t>NM Feltpistol, uke 29</a:t>
            </a:r>
          </a:p>
        </p:txBody>
      </p:sp>
      <p:sp>
        <p:nvSpPr>
          <p:cNvPr id="4" name="Subtitle 7">
            <a:extLst>
              <a:ext uri="{FF2B5EF4-FFF2-40B4-BE49-F238E27FC236}">
                <a16:creationId xmlns:a16="http://schemas.microsoft.com/office/drawing/2014/main" id="{68766F4B-2D2A-4C16-BEA2-B201D9002BDC}"/>
              </a:ext>
            </a:extLst>
          </p:cNvPr>
          <p:cNvSpPr txBox="1">
            <a:spLocks/>
          </p:cNvSpPr>
          <p:nvPr/>
        </p:nvSpPr>
        <p:spPr>
          <a:xfrm>
            <a:off x="4531522" y="1189588"/>
            <a:ext cx="3888282" cy="3254369"/>
          </a:xfrm>
          <a:prstGeom prst="rect">
            <a:avLst/>
          </a:prstGeom>
        </p:spPr>
        <p:txBody>
          <a:bodyPr/>
          <a:lstStyle>
            <a:lvl1pPr marL="0" indent="0" algn="l" defTabSz="457200" rtl="0" eaLnBrk="1" latinLnBrk="0" hangingPunct="1">
              <a:spcBef>
                <a:spcPct val="20000"/>
              </a:spcBef>
              <a:buFont typeface="Arial"/>
              <a:buNone/>
              <a:defRPr sz="2400" kern="1200">
                <a:solidFill>
                  <a:schemeClr val="tx1"/>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42900" indent="-342900">
              <a:buFont typeface="Arial" panose="020B0604020202020204" pitchFamily="34" charset="0"/>
              <a:buChar char="•"/>
            </a:pPr>
            <a:r>
              <a:rPr lang="nb-NO" dirty="0"/>
              <a:t>Budsjett 2019</a:t>
            </a:r>
          </a:p>
          <a:p>
            <a:pPr marL="342900" indent="-342900">
              <a:buFont typeface="Arial" panose="020B0604020202020204" pitchFamily="34" charset="0"/>
              <a:buChar char="•"/>
            </a:pPr>
            <a:r>
              <a:rPr lang="nb-NO" dirty="0"/>
              <a:t>Anleggsveileder (KUD)</a:t>
            </a:r>
          </a:p>
          <a:p>
            <a:pPr marL="342900" indent="-342900">
              <a:buFont typeface="Arial" panose="020B0604020202020204" pitchFamily="34" charset="0"/>
              <a:buChar char="•"/>
            </a:pPr>
            <a:r>
              <a:rPr lang="en-US" dirty="0"/>
              <a:t>Løvenskioldbanen</a:t>
            </a:r>
          </a:p>
          <a:p>
            <a:pPr marL="342900" indent="-342900">
              <a:buFont typeface="Arial" panose="020B0604020202020204" pitchFamily="34" charset="0"/>
              <a:buChar char="•"/>
            </a:pPr>
            <a:r>
              <a:rPr lang="nb-NO" dirty="0"/>
              <a:t>Skytterlandslaget</a:t>
            </a:r>
          </a:p>
          <a:p>
            <a:pPr marL="342900" indent="-342900">
              <a:buFont typeface="Arial" panose="020B0604020202020204" pitchFamily="34" charset="0"/>
              <a:buChar char="•"/>
            </a:pPr>
            <a:r>
              <a:rPr lang="nb-NO" dirty="0"/>
              <a:t>Kongepokalen 2019</a:t>
            </a:r>
          </a:p>
          <a:p>
            <a:pPr marL="342900" indent="-342900">
              <a:buFont typeface="Arial" panose="020B0604020202020204" pitchFamily="34" charset="0"/>
              <a:buChar char="•"/>
            </a:pPr>
            <a:r>
              <a:rPr lang="nb-NO" dirty="0"/>
              <a:t>EM-søknad </a:t>
            </a:r>
            <a:r>
              <a:rPr lang="nb-NO"/>
              <a:t>luft 2022/23</a:t>
            </a:r>
            <a:endParaRPr lang="nb-NO" dirty="0"/>
          </a:p>
        </p:txBody>
      </p:sp>
    </p:spTree>
    <p:extLst>
      <p:ext uri="{BB962C8B-B14F-4D97-AF65-F5344CB8AC3E}">
        <p14:creationId xmlns:p14="http://schemas.microsoft.com/office/powerpoint/2010/main" val="1077143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nb-NO" dirty="0"/>
              <a:t>Moderniseringsprosjektet i NIF</a:t>
            </a:r>
          </a:p>
        </p:txBody>
      </p:sp>
      <p:sp>
        <p:nvSpPr>
          <p:cNvPr id="8" name="Subtitle 7"/>
          <p:cNvSpPr>
            <a:spLocks noGrp="1"/>
          </p:cNvSpPr>
          <p:nvPr>
            <p:ph type="subTitle" idx="1"/>
          </p:nvPr>
        </p:nvSpPr>
        <p:spPr>
          <a:xfrm>
            <a:off x="467694" y="1100430"/>
            <a:ext cx="8219105" cy="3343528"/>
          </a:xfrm>
        </p:spPr>
        <p:txBody>
          <a:bodyPr/>
          <a:lstStyle/>
          <a:p>
            <a:pPr marL="342900" indent="-342900">
              <a:buFont typeface="Arial" panose="020B0604020202020204" pitchFamily="34" charset="0"/>
              <a:buChar char="•"/>
            </a:pPr>
            <a:r>
              <a:rPr lang="nb-NO" dirty="0"/>
              <a:t>Idrettsting 24.–26.mai 2019 på Lillehammer</a:t>
            </a:r>
          </a:p>
          <a:p>
            <a:pPr marL="342900" indent="-342900">
              <a:buFont typeface="Arial" panose="020B0604020202020204" pitchFamily="34" charset="0"/>
              <a:buChar char="•"/>
            </a:pPr>
            <a:r>
              <a:rPr lang="nb-NO" dirty="0"/>
              <a:t>Digitaliseringen – “spleiselag”</a:t>
            </a:r>
          </a:p>
          <a:p>
            <a:pPr marL="342900" indent="-342900">
              <a:buFont typeface="Arial" panose="020B0604020202020204" pitchFamily="34" charset="0"/>
              <a:buChar char="•"/>
            </a:pPr>
            <a:r>
              <a:rPr lang="nb-NO" dirty="0"/>
              <a:t>Antall idrettskretser</a:t>
            </a:r>
          </a:p>
          <a:p>
            <a:pPr marL="342900" indent="-342900">
              <a:buFont typeface="Arial" panose="020B0604020202020204" pitchFamily="34" charset="0"/>
              <a:buChar char="•"/>
            </a:pPr>
            <a:r>
              <a:rPr lang="nb-NO" dirty="0"/>
              <a:t>Antall særforbund</a:t>
            </a:r>
          </a:p>
          <a:p>
            <a:pPr marL="342900" indent="-342900">
              <a:buFont typeface="Arial" panose="020B0604020202020204" pitchFamily="34" charset="0"/>
              <a:buChar char="•"/>
            </a:pPr>
            <a:r>
              <a:rPr lang="nb-NO" dirty="0"/>
              <a:t>Lovsaker</a:t>
            </a:r>
          </a:p>
          <a:p>
            <a:pPr marL="342900" indent="-342900">
              <a:buFont typeface="Arial" panose="020B0604020202020204" pitchFamily="34" charset="0"/>
              <a:buChar char="•"/>
            </a:pPr>
            <a:r>
              <a:rPr lang="en-US" dirty="0"/>
              <a:t>Link: </a:t>
            </a:r>
            <a:r>
              <a:rPr lang="nb-NO" u="sng" dirty="0">
                <a:hlinkClick r:id="rId3"/>
              </a:rPr>
              <a:t>www.idrettsforbundet.no/modernisering</a:t>
            </a: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362987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nb-NO" dirty="0"/>
              <a:t>Skytterkonferansen 2019</a:t>
            </a:r>
          </a:p>
        </p:txBody>
      </p:sp>
      <p:sp>
        <p:nvSpPr>
          <p:cNvPr id="8" name="Subtitle 7"/>
          <p:cNvSpPr>
            <a:spLocks noGrp="1"/>
          </p:cNvSpPr>
          <p:nvPr>
            <p:ph type="subTitle" idx="1"/>
          </p:nvPr>
        </p:nvSpPr>
        <p:spPr>
          <a:xfrm>
            <a:off x="467694" y="1131590"/>
            <a:ext cx="8219105" cy="3067185"/>
          </a:xfrm>
        </p:spPr>
        <p:txBody>
          <a:bodyPr/>
          <a:lstStyle/>
          <a:p>
            <a:pPr marL="342900" indent="-342900">
              <a:buFontTx/>
              <a:buChar char="-"/>
            </a:pPr>
            <a:r>
              <a:rPr lang="nb-NO" sz="2000" dirty="0"/>
              <a:t>Scandic Airport Hotell fredag 03. til lørdag 04.mai</a:t>
            </a:r>
          </a:p>
          <a:p>
            <a:pPr marL="342900" indent="-342900">
              <a:buFontTx/>
              <a:buChar char="-"/>
            </a:pPr>
            <a:r>
              <a:rPr lang="nb-NO" sz="2000" dirty="0"/>
              <a:t>Fredag fellessesjon </a:t>
            </a:r>
            <a:r>
              <a:rPr lang="nb-NO" sz="2000" dirty="0" err="1"/>
              <a:t>kl</a:t>
            </a:r>
            <a:r>
              <a:rPr lang="nb-NO" sz="2000" dirty="0"/>
              <a:t> 16-19, lørdag 2 parallelle sesjoner </a:t>
            </a:r>
            <a:r>
              <a:rPr lang="nb-NO" sz="2000" dirty="0" err="1"/>
              <a:t>kl</a:t>
            </a:r>
            <a:r>
              <a:rPr lang="nb-NO" sz="2000" dirty="0"/>
              <a:t> 09-12</a:t>
            </a:r>
          </a:p>
          <a:p>
            <a:pPr marL="342900" indent="-342900">
              <a:buFontTx/>
              <a:buChar char="-"/>
            </a:pPr>
            <a:r>
              <a:rPr lang="nb-NO" sz="2000" dirty="0"/>
              <a:t>Utdeling av årets priser (5 priser) og bragdstatuetter fredag kveld</a:t>
            </a:r>
          </a:p>
          <a:p>
            <a:pPr marL="800100" lvl="1" indent="-342900" algn="l">
              <a:buFontTx/>
              <a:buChar char="-"/>
            </a:pPr>
            <a:r>
              <a:rPr lang="nb-NO" sz="1800" dirty="0">
                <a:solidFill>
                  <a:schemeClr val="tx1"/>
                </a:solidFill>
              </a:rPr>
              <a:t>Questback for nominering av kandidater lagt ut på skyting.no </a:t>
            </a:r>
            <a:endParaRPr lang="nb-NO" dirty="0">
              <a:solidFill>
                <a:schemeClr val="tx1"/>
              </a:solidFill>
            </a:endParaRPr>
          </a:p>
          <a:p>
            <a:pPr marL="342900" indent="-342900">
              <a:buFontTx/>
              <a:buChar char="-"/>
            </a:pPr>
            <a:r>
              <a:rPr lang="nb-NO" sz="2000" dirty="0"/>
              <a:t>Programmet er under utarbeidelse og vil bli presentert på skyting.no så raskt det er klart.</a:t>
            </a:r>
            <a:endParaRPr lang="en-US" sz="2000" dirty="0"/>
          </a:p>
          <a:p>
            <a:pPr marL="342900" indent="-342900">
              <a:buFontTx/>
              <a:buChar char="-"/>
            </a:pPr>
            <a:r>
              <a:rPr lang="nb-NO" sz="2000" dirty="0"/>
              <a:t>Dersom kretser eller klubber har et ønske om å presentere noe på konferansen, så fins det fremdeles en liten mulighet til å melde seg.</a:t>
            </a:r>
          </a:p>
        </p:txBody>
      </p:sp>
    </p:spTree>
    <p:extLst>
      <p:ext uri="{BB962C8B-B14F-4D97-AF65-F5344CB8AC3E}">
        <p14:creationId xmlns:p14="http://schemas.microsoft.com/office/powerpoint/2010/main" val="1744498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nb-NO" dirty="0"/>
              <a:t>Fellesreglements del I</a:t>
            </a:r>
          </a:p>
        </p:txBody>
      </p:sp>
      <p:sp>
        <p:nvSpPr>
          <p:cNvPr id="8" name="Subtitle 7"/>
          <p:cNvSpPr>
            <a:spLocks noGrp="1"/>
          </p:cNvSpPr>
          <p:nvPr>
            <p:ph type="subTitle" idx="1"/>
          </p:nvPr>
        </p:nvSpPr>
        <p:spPr>
          <a:xfrm>
            <a:off x="467694" y="1100430"/>
            <a:ext cx="8219105" cy="3343528"/>
          </a:xfrm>
        </p:spPr>
        <p:txBody>
          <a:bodyPr/>
          <a:lstStyle/>
          <a:p>
            <a:pPr marL="342900" indent="-342900">
              <a:buFont typeface="Arial" panose="020B0604020202020204" pitchFamily="34" charset="0"/>
              <a:buChar char="•"/>
            </a:pPr>
            <a:r>
              <a:rPr lang="nb-NO" sz="2000" dirty="0"/>
              <a:t>Pkt. 1.2.1.5 tom pkt. 1.2.1.11 flyttes til del II</a:t>
            </a:r>
          </a:p>
          <a:p>
            <a:pPr marL="342900" indent="-342900">
              <a:buFont typeface="Arial" panose="020B0604020202020204" pitchFamily="34" charset="0"/>
              <a:buChar char="•"/>
            </a:pPr>
            <a:r>
              <a:rPr lang="nb-NO" sz="2000" dirty="0"/>
              <a:t>Nytt pkt. 1.2.1.5 «Nærmere detaljer vedrørende Bragdmerket reguleres i Fellesreglementet del II»</a:t>
            </a:r>
          </a:p>
          <a:p>
            <a:pPr marL="342900" indent="-342900">
              <a:buFont typeface="Arial" panose="020B0604020202020204" pitchFamily="34" charset="0"/>
              <a:buChar char="•"/>
            </a:pPr>
            <a:r>
              <a:rPr lang="nb-NO" sz="2000" dirty="0"/>
              <a:t>1.3.3 Instruks for komiteene flyttes i sin helhet</a:t>
            </a:r>
          </a:p>
          <a:p>
            <a:pPr marL="342900" indent="-342900">
              <a:buFont typeface="Arial" panose="020B0604020202020204" pitchFamily="34" charset="0"/>
              <a:buChar char="•"/>
            </a:pPr>
            <a:r>
              <a:rPr lang="nb-NO" sz="2000" dirty="0"/>
              <a:t>1.3.4 Instruks for kretsene flyttes </a:t>
            </a:r>
            <a:r>
              <a:rPr lang="nb-NO" sz="2000" u="sng" dirty="0"/>
              <a:t>ikke</a:t>
            </a:r>
            <a:r>
              <a:rPr lang="nb-NO" sz="2000" dirty="0"/>
              <a:t> (dog se neste slide)</a:t>
            </a:r>
          </a:p>
          <a:p>
            <a:pPr marL="342900" indent="-342900">
              <a:buFont typeface="Arial" panose="020B0604020202020204" pitchFamily="34" charset="0"/>
              <a:buChar char="•"/>
            </a:pPr>
            <a:r>
              <a:rPr lang="nb-NO" sz="2000" dirty="0"/>
              <a:t>1.4 Premierings og protestbestemmelser flyttes i sin helhet</a:t>
            </a:r>
          </a:p>
          <a:p>
            <a:r>
              <a:rPr lang="nb-NO" sz="2000" dirty="0"/>
              <a:t>		Protestgebyret foreslås økt fra kr 100 til kr 300</a:t>
            </a:r>
          </a:p>
          <a:p>
            <a:pPr marL="342900" indent="-342900">
              <a:buFont typeface="Arial" panose="020B0604020202020204" pitchFamily="34" charset="0"/>
              <a:buChar char="•"/>
            </a:pPr>
            <a:r>
              <a:rPr lang="nb-NO" sz="2000" dirty="0"/>
              <a:t>1.5.2 Endring i tekst </a:t>
            </a:r>
          </a:p>
        </p:txBody>
      </p:sp>
    </p:spTree>
    <p:extLst>
      <p:ext uri="{BB962C8B-B14F-4D97-AF65-F5344CB8AC3E}">
        <p14:creationId xmlns:p14="http://schemas.microsoft.com/office/powerpoint/2010/main" val="3886806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7153470-E5BE-44F4-B63F-323CCF6C4FD2}"/>
              </a:ext>
            </a:extLst>
          </p:cNvPr>
          <p:cNvSpPr>
            <a:spLocks noGrp="1"/>
          </p:cNvSpPr>
          <p:nvPr>
            <p:ph type="title"/>
          </p:nvPr>
        </p:nvSpPr>
        <p:spPr>
          <a:xfrm>
            <a:off x="457200" y="332339"/>
            <a:ext cx="8229600" cy="583227"/>
          </a:xfrm>
        </p:spPr>
        <p:txBody>
          <a:bodyPr/>
          <a:lstStyle/>
          <a:p>
            <a:r>
              <a:rPr lang="nb-NO" dirty="0"/>
              <a:t>Fellesreglements del 1, kap. 1.3.4</a:t>
            </a:r>
          </a:p>
        </p:txBody>
      </p:sp>
      <p:sp>
        <p:nvSpPr>
          <p:cNvPr id="3" name="Undertittel 2">
            <a:extLst>
              <a:ext uri="{FF2B5EF4-FFF2-40B4-BE49-F238E27FC236}">
                <a16:creationId xmlns:a16="http://schemas.microsoft.com/office/drawing/2014/main" id="{22AD9FA9-7FC5-42D7-9705-FE42A0C1585A}"/>
              </a:ext>
            </a:extLst>
          </p:cNvPr>
          <p:cNvSpPr>
            <a:spLocks noGrp="1"/>
          </p:cNvSpPr>
          <p:nvPr>
            <p:ph type="subTitle" idx="1"/>
          </p:nvPr>
        </p:nvSpPr>
        <p:spPr>
          <a:xfrm>
            <a:off x="467694" y="1059582"/>
            <a:ext cx="8219105" cy="3600400"/>
          </a:xfrm>
        </p:spPr>
        <p:txBody>
          <a:bodyPr/>
          <a:lstStyle/>
          <a:p>
            <a:r>
              <a:rPr lang="nb-NO" sz="2000" dirty="0"/>
              <a:t>Forbundsstyret foreslår følgende oppdateringer:</a:t>
            </a:r>
          </a:p>
          <a:p>
            <a:pPr marL="228600" indent="-228600">
              <a:buFont typeface="+mj-lt"/>
              <a:buAutoNum type="alphaLcParenR"/>
            </a:pPr>
            <a:r>
              <a:rPr lang="nb-NO" sz="1200" dirty="0"/>
              <a:t>Stimulere til samarbeid mellom lagene i kretsen</a:t>
            </a:r>
            <a:r>
              <a:rPr lang="nb-NO" sz="1200" strike="sngStrike" dirty="0">
                <a:solidFill>
                  <a:srgbClr val="FF0000"/>
                </a:solidFill>
              </a:rPr>
              <a:t>, administrere og organisere skyting, med det formål å høyne det regionale og nasjonale nivå</a:t>
            </a:r>
            <a:r>
              <a:rPr lang="nb-NO" sz="1200" dirty="0">
                <a:solidFill>
                  <a:srgbClr val="FF0000"/>
                </a:solidFill>
              </a:rPr>
              <a:t>.</a:t>
            </a:r>
          </a:p>
          <a:p>
            <a:pPr marL="228600" indent="-228600">
              <a:buFont typeface="+mj-lt"/>
              <a:buAutoNum type="alphaLcParenR"/>
            </a:pPr>
            <a:r>
              <a:rPr lang="nb-NO" sz="1200" dirty="0"/>
              <a:t>Anbefale opprettelse og nedleggelse av lag</a:t>
            </a:r>
          </a:p>
          <a:p>
            <a:pPr marL="228600" indent="-228600">
              <a:buFont typeface="+mj-lt"/>
              <a:buAutoNum type="alphaLcParenR"/>
            </a:pPr>
            <a:r>
              <a:rPr lang="nb-NO" sz="1200" dirty="0"/>
              <a:t>Foreslå årlig kontingent fra lagene, søke om økonomisk støtte fra forbund og idrettskrets, og innenfor kretsen medvirke til at det økonomiske grunnlag for lag og krets blir best mulig.</a:t>
            </a:r>
          </a:p>
          <a:p>
            <a:pPr marL="228600" indent="-228600">
              <a:buFont typeface="+mj-lt"/>
              <a:buAutoNum type="alphaLcParenR"/>
            </a:pPr>
            <a:r>
              <a:rPr lang="nb-NO" sz="1200" dirty="0"/>
              <a:t>Arrangere kretssamlinger</a:t>
            </a:r>
            <a:r>
              <a:rPr lang="nb-NO" sz="1200" strike="sngStrike" dirty="0">
                <a:solidFill>
                  <a:srgbClr val="FF0000"/>
                </a:solidFill>
              </a:rPr>
              <a:t>, ta ut skyttere til kretslag</a:t>
            </a:r>
            <a:r>
              <a:rPr lang="nb-NO" sz="1200" dirty="0">
                <a:solidFill>
                  <a:srgbClr val="FF0000"/>
                </a:solidFill>
              </a:rPr>
              <a:t> </a:t>
            </a:r>
            <a:r>
              <a:rPr lang="nb-NO" sz="1200" strike="sngStrike" dirty="0">
                <a:solidFill>
                  <a:srgbClr val="FF0000"/>
                </a:solidFill>
              </a:rPr>
              <a:t>og i samarbeid med andre kretser, planlegge og gjennomføre interkretskamper og eventuelle </a:t>
            </a:r>
            <a:r>
              <a:rPr lang="nb-NO" sz="1200" strike="sngStrike" dirty="0" err="1">
                <a:solidFill>
                  <a:srgbClr val="FF0000"/>
                </a:solidFill>
              </a:rPr>
              <a:t>distrikts­mesterskap</a:t>
            </a:r>
            <a:r>
              <a:rPr lang="nb-NO" sz="1200" dirty="0">
                <a:solidFill>
                  <a:srgbClr val="FF0000"/>
                </a:solidFill>
              </a:rPr>
              <a:t>.</a:t>
            </a:r>
          </a:p>
          <a:p>
            <a:pPr marL="228600" indent="-228600">
              <a:buFont typeface="+mj-lt"/>
              <a:buAutoNum type="alphaLcParenR"/>
            </a:pPr>
            <a:r>
              <a:rPr lang="nb-NO" sz="1200" dirty="0"/>
              <a:t>Sørge for gjennomføring av kretsmesterskap og dele ut KM-medaljer.</a:t>
            </a:r>
          </a:p>
          <a:p>
            <a:pPr marL="228600" indent="-228600">
              <a:buFont typeface="+mj-lt"/>
              <a:buAutoNum type="alphaLcParenR"/>
            </a:pPr>
            <a:r>
              <a:rPr lang="nb-NO" sz="1200" strike="sngStrike" dirty="0">
                <a:solidFill>
                  <a:srgbClr val="FF0000"/>
                </a:solidFill>
              </a:rPr>
              <a:t>I samarbeid med Breddeidrettskomiteen og lagene, fastsette stevner på termin­listen som gir skytterne et variert stevnetilbud i forhold til mesterskap og representasjons­oppgaver</a:t>
            </a:r>
            <a:r>
              <a:rPr lang="nb-NO" sz="1200" dirty="0">
                <a:solidFill>
                  <a:srgbClr val="FF0000"/>
                </a:solidFill>
              </a:rPr>
              <a:t>. </a:t>
            </a:r>
            <a:r>
              <a:rPr lang="nb-NO" sz="1200" dirty="0"/>
              <a:t>Samordne og godkjenne lagenes stevnesøknader og kvalitetssikre</a:t>
            </a:r>
            <a:r>
              <a:rPr lang="nb-NO" sz="1200" b="1" dirty="0"/>
              <a:t> </a:t>
            </a:r>
            <a:r>
              <a:rPr lang="nb-NO" sz="1200" strike="sngStrike" dirty="0">
                <a:solidFill>
                  <a:srgbClr val="FF0000"/>
                </a:solidFill>
              </a:rPr>
              <a:t>utarbeide</a:t>
            </a:r>
            <a:r>
              <a:rPr lang="nb-NO" sz="1200" b="1" dirty="0"/>
              <a:t> </a:t>
            </a:r>
            <a:r>
              <a:rPr lang="nb-NO" sz="1200" dirty="0"/>
              <a:t>terminlisten</a:t>
            </a:r>
            <a:r>
              <a:rPr lang="nb-NO" sz="1200" b="1" dirty="0"/>
              <a:t>.</a:t>
            </a:r>
            <a:r>
              <a:rPr lang="nb-NO" sz="1200" dirty="0"/>
              <a:t> </a:t>
            </a:r>
            <a:r>
              <a:rPr lang="nb-NO" sz="1200" strike="sngStrike" dirty="0">
                <a:solidFill>
                  <a:srgbClr val="FF0000"/>
                </a:solidFill>
              </a:rPr>
              <a:t>I den grad det er nødvendig for å unngå stevnekollisjoner skal nabokretser involveres i kretsens terminlistearbeid</a:t>
            </a:r>
            <a:r>
              <a:rPr lang="nb-NO" sz="1200" dirty="0">
                <a:solidFill>
                  <a:srgbClr val="FF0000"/>
                </a:solidFill>
              </a:rPr>
              <a:t>.</a:t>
            </a:r>
          </a:p>
          <a:p>
            <a:pPr marL="228600" indent="-228600">
              <a:buFont typeface="+mj-lt"/>
              <a:buAutoNum type="alphaLcParenR"/>
            </a:pPr>
            <a:r>
              <a:rPr lang="nb-NO" sz="1200" strike="sngStrike" dirty="0">
                <a:solidFill>
                  <a:srgbClr val="FF0000"/>
                </a:solidFill>
              </a:rPr>
              <a:t>Forestå den regionale opplæring av idrettsfaglige og administrative tillitsmenn i samsvar med forbundets planer.</a:t>
            </a:r>
            <a:endParaRPr lang="nb-NO" sz="1200" dirty="0">
              <a:solidFill>
                <a:srgbClr val="FF0000"/>
              </a:solidFill>
            </a:endParaRPr>
          </a:p>
          <a:p>
            <a:pPr marL="228600" indent="-228600">
              <a:buFont typeface="+mj-lt"/>
              <a:buAutoNum type="alphaLcParenR"/>
            </a:pPr>
            <a:r>
              <a:rPr lang="nb-NO" sz="1200" dirty="0"/>
              <a:t>Formidle </a:t>
            </a:r>
            <a:r>
              <a:rPr lang="nb-NO" sz="1200" strike="sngStrike" dirty="0"/>
              <a:t>Gi</a:t>
            </a:r>
            <a:r>
              <a:rPr lang="nb-NO" sz="1200" dirty="0"/>
              <a:t> faglig bistand ved planlegging og bygging av baneanlegg.</a:t>
            </a:r>
          </a:p>
          <a:p>
            <a:pPr marL="228600" indent="-228600">
              <a:buFont typeface="+mj-lt"/>
              <a:buAutoNum type="alphaLcParenR"/>
            </a:pPr>
            <a:r>
              <a:rPr lang="nb-NO" sz="1200" dirty="0"/>
              <a:t>Kretsstyrene har rett og plikt til å fremme forslag på kandidater til forbundets tillitsverv overfor forbundets valgkomité.</a:t>
            </a:r>
          </a:p>
          <a:p>
            <a:endParaRPr lang="nb-NO" dirty="0"/>
          </a:p>
        </p:txBody>
      </p:sp>
    </p:spTree>
    <p:extLst>
      <p:ext uri="{BB962C8B-B14F-4D97-AF65-F5344CB8AC3E}">
        <p14:creationId xmlns:p14="http://schemas.microsoft.com/office/powerpoint/2010/main" val="1248139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B6F7A9-E245-40BB-825B-25B86EEF0F83}"/>
              </a:ext>
            </a:extLst>
          </p:cNvPr>
          <p:cNvSpPr>
            <a:spLocks noGrp="1"/>
          </p:cNvSpPr>
          <p:nvPr>
            <p:ph type="title"/>
          </p:nvPr>
        </p:nvSpPr>
        <p:spPr/>
        <p:txBody>
          <a:bodyPr/>
          <a:lstStyle/>
          <a:p>
            <a:r>
              <a:rPr lang="nb-NO" dirty="0"/>
              <a:t>Oppgavefordeling BIK – TK</a:t>
            </a:r>
          </a:p>
        </p:txBody>
      </p:sp>
      <p:sp>
        <p:nvSpPr>
          <p:cNvPr id="3" name="Undertittel 2">
            <a:extLst>
              <a:ext uri="{FF2B5EF4-FFF2-40B4-BE49-F238E27FC236}">
                <a16:creationId xmlns:a16="http://schemas.microsoft.com/office/drawing/2014/main" id="{0340CEB4-2FB5-42E7-AF6E-8DDE8268B5A2}"/>
              </a:ext>
            </a:extLst>
          </p:cNvPr>
          <p:cNvSpPr>
            <a:spLocks noGrp="1"/>
          </p:cNvSpPr>
          <p:nvPr>
            <p:ph type="subTitle" idx="1"/>
          </p:nvPr>
        </p:nvSpPr>
        <p:spPr/>
        <p:txBody>
          <a:bodyPr/>
          <a:lstStyle/>
          <a:p>
            <a:r>
              <a:rPr lang="nb-NO" sz="2000" dirty="0"/>
              <a:t>Forbundsstyret foreslår:</a:t>
            </a:r>
          </a:p>
          <a:p>
            <a:pPr marL="342900" indent="-342900">
              <a:buFont typeface="Arial" panose="020B0604020202020204" pitchFamily="34" charset="0"/>
              <a:buChar char="•"/>
            </a:pPr>
            <a:r>
              <a:rPr lang="nb-NO" sz="2000" dirty="0"/>
              <a:t>Ansvar for regelverk flyttes fra BIK til TK</a:t>
            </a:r>
            <a:endParaRPr lang="nb-NO" dirty="0"/>
          </a:p>
          <a:p>
            <a:pPr marL="800100" lvl="1" indent="-342900" algn="l">
              <a:buFont typeface="Arial" panose="020B0604020202020204" pitchFamily="34" charset="0"/>
              <a:buChar char="•"/>
            </a:pPr>
            <a:r>
              <a:rPr lang="nb-NO" sz="1800" dirty="0">
                <a:solidFill>
                  <a:schemeClr val="tx1"/>
                </a:solidFill>
              </a:rPr>
              <a:t>Dette reduserer antall oppgaver i BIK</a:t>
            </a:r>
          </a:p>
          <a:p>
            <a:pPr marL="800100" lvl="1" indent="-342900" algn="l">
              <a:buFont typeface="Arial" panose="020B0604020202020204" pitchFamily="34" charset="0"/>
              <a:buChar char="•"/>
            </a:pPr>
            <a:r>
              <a:rPr lang="nb-NO" sz="1800" dirty="0">
                <a:solidFill>
                  <a:schemeClr val="tx1"/>
                </a:solidFill>
              </a:rPr>
              <a:t>TK har bredere dommer kompetanse for alle grener</a:t>
            </a:r>
          </a:p>
          <a:p>
            <a:pPr marL="1257300" lvl="2" indent="-342900" algn="l">
              <a:buFont typeface="Arial" panose="020B0604020202020204" pitchFamily="34" charset="0"/>
              <a:buChar char="•"/>
            </a:pPr>
            <a:r>
              <a:rPr lang="nb-NO" sz="1400" dirty="0">
                <a:solidFill>
                  <a:schemeClr val="tx1"/>
                </a:solidFill>
              </a:rPr>
              <a:t>Det vil trekkes inn fagkompetanse i alle saker</a:t>
            </a:r>
          </a:p>
          <a:p>
            <a:pPr marL="800100" lvl="1" indent="-342900" algn="l">
              <a:buFont typeface="Arial" panose="020B0604020202020204" pitchFamily="34" charset="0"/>
              <a:buChar char="•"/>
            </a:pPr>
            <a:r>
              <a:rPr lang="nb-NO" sz="1800" dirty="0">
                <a:solidFill>
                  <a:schemeClr val="tx1"/>
                </a:solidFill>
              </a:rPr>
              <a:t>Konsekvens er at formell godkjenning av endringer flyttes fra TK til FS</a:t>
            </a:r>
          </a:p>
        </p:txBody>
      </p:sp>
    </p:spTree>
    <p:extLst>
      <p:ext uri="{BB962C8B-B14F-4D97-AF65-F5344CB8AC3E}">
        <p14:creationId xmlns:p14="http://schemas.microsoft.com/office/powerpoint/2010/main" val="3865097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0D9BCE4-CAED-49FA-9706-2796894B0D94}"/>
              </a:ext>
            </a:extLst>
          </p:cNvPr>
          <p:cNvSpPr>
            <a:spLocks noGrp="1"/>
          </p:cNvSpPr>
          <p:nvPr>
            <p:ph type="title"/>
          </p:nvPr>
        </p:nvSpPr>
        <p:spPr/>
        <p:txBody>
          <a:bodyPr/>
          <a:lstStyle/>
          <a:p>
            <a:r>
              <a:rPr lang="nb-NO" dirty="0"/>
              <a:t>Oppgavefordeling innen BIK</a:t>
            </a:r>
          </a:p>
        </p:txBody>
      </p:sp>
      <p:sp>
        <p:nvSpPr>
          <p:cNvPr id="3" name="Undertittel 2">
            <a:extLst>
              <a:ext uri="{FF2B5EF4-FFF2-40B4-BE49-F238E27FC236}">
                <a16:creationId xmlns:a16="http://schemas.microsoft.com/office/drawing/2014/main" id="{28F25126-23CD-4B96-928E-3AB732F6A31C}"/>
              </a:ext>
            </a:extLst>
          </p:cNvPr>
          <p:cNvSpPr>
            <a:spLocks noGrp="1"/>
          </p:cNvSpPr>
          <p:nvPr>
            <p:ph type="subTitle" idx="1"/>
          </p:nvPr>
        </p:nvSpPr>
        <p:spPr>
          <a:xfrm>
            <a:off x="467694" y="1059582"/>
            <a:ext cx="8219105" cy="3139193"/>
          </a:xfrm>
        </p:spPr>
        <p:txBody>
          <a:bodyPr/>
          <a:lstStyle/>
          <a:p>
            <a:pPr marL="342900" indent="-342900">
              <a:buFont typeface="Arial" panose="020B0604020202020204" pitchFamily="34" charset="0"/>
              <a:buChar char="•"/>
            </a:pPr>
            <a:r>
              <a:rPr lang="nb-NO" sz="2000" dirty="0"/>
              <a:t>Anleggsutvalget som nå – sterkere fokus på </a:t>
            </a:r>
            <a:r>
              <a:rPr lang="nb-NO" sz="2000" dirty="0" err="1"/>
              <a:t>SkytterAdmin</a:t>
            </a:r>
            <a:endParaRPr lang="nb-NO" sz="2000" dirty="0"/>
          </a:p>
          <a:p>
            <a:pPr marL="342900" indent="-342900">
              <a:buFont typeface="Arial" panose="020B0604020202020204" pitchFamily="34" charset="0"/>
              <a:buChar char="•"/>
            </a:pPr>
            <a:r>
              <a:rPr lang="nb-NO" sz="2000" dirty="0"/>
              <a:t>Ungdomsutvalget som nå</a:t>
            </a:r>
          </a:p>
          <a:p>
            <a:pPr marL="342900" indent="-342900">
              <a:buFont typeface="Arial" panose="020B0604020202020204" pitchFamily="34" charset="0"/>
              <a:buChar char="•"/>
            </a:pPr>
            <a:r>
              <a:rPr lang="nb-NO" sz="2000" dirty="0"/>
              <a:t>Utdanning og opplæringsutvalget utvides med dommerutdanningen (fra ARD)</a:t>
            </a:r>
          </a:p>
          <a:p>
            <a:pPr marL="342900" indent="-342900">
              <a:buFont typeface="Arial" panose="020B0604020202020204" pitchFamily="34" charset="0"/>
              <a:buChar char="•"/>
            </a:pPr>
            <a:r>
              <a:rPr lang="nb-NO" sz="2000" dirty="0"/>
              <a:t>Arrangementsutvalget </a:t>
            </a:r>
            <a:r>
              <a:rPr lang="nb-NO" sz="1600" dirty="0"/>
              <a:t>(utvikle NM-arrangementene, utvikle og holde vedlike en arrangementshåndbok, støtte NM-arrangørene og overordnet ansvar for terminlisten)</a:t>
            </a:r>
          </a:p>
          <a:p>
            <a:pPr marL="342900" indent="-342900">
              <a:buFont typeface="Arial" panose="020B0604020202020204" pitchFamily="34" charset="0"/>
              <a:buChar char="•"/>
            </a:pPr>
            <a:r>
              <a:rPr lang="nb-NO" sz="2000" dirty="0"/>
              <a:t>………………….utvalget </a:t>
            </a:r>
            <a:r>
              <a:rPr lang="nb-NO" sz="1600" dirty="0"/>
              <a:t>(Internasjonal representasjon som ikke er TIK, </a:t>
            </a:r>
            <a:r>
              <a:rPr lang="nb-NO" sz="1600" dirty="0" err="1"/>
              <a:t>f.eks</a:t>
            </a:r>
            <a:r>
              <a:rPr lang="nb-NO" sz="1600" dirty="0"/>
              <a:t> Nordisk </a:t>
            </a:r>
            <a:r>
              <a:rPr lang="nb-NO" sz="1600" dirty="0" err="1"/>
              <a:t>Trap</a:t>
            </a:r>
            <a:r>
              <a:rPr lang="nb-NO" sz="1600" dirty="0"/>
              <a:t>, feltpistol-skyting og PPC. Master (ISSF) kan bli del av utvalget.)</a:t>
            </a:r>
          </a:p>
          <a:p>
            <a:pPr marL="342900" indent="-342900">
              <a:buFont typeface="Arial" panose="020B0604020202020204" pitchFamily="34" charset="0"/>
              <a:buChar char="•"/>
            </a:pPr>
            <a:r>
              <a:rPr lang="nb-NO" sz="2000" dirty="0"/>
              <a:t>Informasjonsutvalget utgår </a:t>
            </a:r>
          </a:p>
        </p:txBody>
      </p:sp>
    </p:spTree>
    <p:extLst>
      <p:ext uri="{BB962C8B-B14F-4D97-AF65-F5344CB8AC3E}">
        <p14:creationId xmlns:p14="http://schemas.microsoft.com/office/powerpoint/2010/main" val="2222066316"/>
      </p:ext>
    </p:extLst>
  </p:cSld>
  <p:clrMapOvr>
    <a:masterClrMapping/>
  </p:clrMapOvr>
</p:sld>
</file>

<file path=ppt/theme/theme1.xml><?xml version="1.0" encoding="utf-8"?>
<a:theme xmlns:a="http://schemas.openxmlformats.org/drawingml/2006/main" name="NRC_main">
  <a:themeElements>
    <a:clrScheme name="NRC colors">
      <a:dk1>
        <a:sysClr val="windowText" lastClr="000000"/>
      </a:dk1>
      <a:lt1>
        <a:sysClr val="window" lastClr="FFFFFF"/>
      </a:lt1>
      <a:dk2>
        <a:srgbClr val="808080"/>
      </a:dk2>
      <a:lt2>
        <a:srgbClr val="EEECE1"/>
      </a:lt2>
      <a:accent1>
        <a:srgbClr val="FF7600"/>
      </a:accent1>
      <a:accent2>
        <a:srgbClr val="72C7E7"/>
      </a:accent2>
      <a:accent3>
        <a:srgbClr val="0094B3"/>
      </a:accent3>
      <a:accent4>
        <a:srgbClr val="CE5C43"/>
      </a:accent4>
      <a:accent5>
        <a:srgbClr val="FDC82F"/>
      </a:accent5>
      <a:accent6>
        <a:srgbClr val="F79646"/>
      </a:accent6>
      <a:hlink>
        <a:srgbClr val="0000FF"/>
      </a:hlink>
      <a:folHlink>
        <a:srgbClr val="FF7600"/>
      </a:folHlink>
    </a:clrScheme>
    <a:fontScheme name="Vinkle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nchor="ctr" anchorCtr="0"/>
      <a:lstStyle>
        <a:defPPr>
          <a:defRPr dirty="0" smtClean="0"/>
        </a:defPPr>
      </a:lstStyle>
    </a:tx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26520</TotalTime>
  <Words>785</Words>
  <Application>Microsoft Office PowerPoint</Application>
  <PresentationFormat>Skjermfremvisning (16:9)</PresentationFormat>
  <Paragraphs>120</Paragraphs>
  <Slides>13</Slides>
  <Notes>13</Notes>
  <HiddenSlides>4</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13</vt:i4>
      </vt:variant>
    </vt:vector>
  </HeadingPairs>
  <TitlesOfParts>
    <vt:vector size="20" baseType="lpstr">
      <vt:lpstr>Arial</vt:lpstr>
      <vt:lpstr>Calibri</vt:lpstr>
      <vt:lpstr>Franklin Gothic Book</vt:lpstr>
      <vt:lpstr>Franklin Gothic Medium</vt:lpstr>
      <vt:lpstr>Georgia</vt:lpstr>
      <vt:lpstr>Helvetica</vt:lpstr>
      <vt:lpstr>NRC_main</vt:lpstr>
      <vt:lpstr>Kretsting 2019</vt:lpstr>
      <vt:lpstr>Agenda</vt:lpstr>
      <vt:lpstr>Noen stikkord 2018/19</vt:lpstr>
      <vt:lpstr>Moderniseringsprosjektet i NIF</vt:lpstr>
      <vt:lpstr>Skytterkonferansen 2019</vt:lpstr>
      <vt:lpstr>Fellesreglements del I</vt:lpstr>
      <vt:lpstr>Fellesreglements del 1, kap. 1.3.4</vt:lpstr>
      <vt:lpstr>Oppgavefordeling BIK – TK</vt:lpstr>
      <vt:lpstr>Oppgavefordeling innen BIK</vt:lpstr>
      <vt:lpstr>Antall særkretser</vt:lpstr>
      <vt:lpstr>PowerPoint-presentasjon</vt:lpstr>
      <vt:lpstr>PowerPoint-presentasjon</vt:lpstr>
      <vt:lpstr>PowerPoint-presentasjon</vt:lpstr>
    </vt:vector>
  </TitlesOfParts>
  <Company>Flyktninghjelpen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Erik  Giercksky</dc:creator>
  <cp:lastModifiedBy>Ida Sofie Vasaasen</cp:lastModifiedBy>
  <cp:revision>258</cp:revision>
  <cp:lastPrinted>2018-08-23T07:28:43Z</cp:lastPrinted>
  <dcterms:created xsi:type="dcterms:W3CDTF">2016-02-23T12:00:41Z</dcterms:created>
  <dcterms:modified xsi:type="dcterms:W3CDTF">2019-03-25T19:38:00Z</dcterms:modified>
</cp:coreProperties>
</file>