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87" r:id="rId7"/>
    <p:sldId id="258" r:id="rId8"/>
    <p:sldId id="259" r:id="rId9"/>
    <p:sldId id="260" r:id="rId10"/>
    <p:sldId id="261" r:id="rId11"/>
    <p:sldId id="262" r:id="rId12"/>
    <p:sldId id="286" r:id="rId13"/>
    <p:sldId id="263" r:id="rId14"/>
    <p:sldId id="264" r:id="rId15"/>
    <p:sldId id="285" r:id="rId16"/>
    <p:sldId id="265" r:id="rId17"/>
    <p:sldId id="266" r:id="rId18"/>
    <p:sldId id="267" r:id="rId19"/>
    <p:sldId id="268"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6858000" cy="9144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6E9D5-8757-4333-A07B-FE6CC3990CB9}" v="8" dt="2025-01-07T18:48:47.81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208" y="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ønning, Dag" userId="4a43a773-89eb-4222-b8c6-4cf40c424ef0" providerId="ADAL" clId="{C776E9D5-8757-4333-A07B-FE6CC3990CB9}"/>
    <pc:docChg chg="undo custSel addSld delSld modSld">
      <pc:chgData name="Rønning, Dag" userId="4a43a773-89eb-4222-b8c6-4cf40c424ef0" providerId="ADAL" clId="{C776E9D5-8757-4333-A07B-FE6CC3990CB9}" dt="2025-01-07T18:51:28.205" v="2484" actId="20577"/>
      <pc:docMkLst>
        <pc:docMk/>
      </pc:docMkLst>
      <pc:sldChg chg="addSp delSp modSp add del mod modClrScheme chgLayout">
        <pc:chgData name="Rønning, Dag" userId="4a43a773-89eb-4222-b8c6-4cf40c424ef0" providerId="ADAL" clId="{C776E9D5-8757-4333-A07B-FE6CC3990CB9}" dt="2025-01-07T18:48:33.927" v="2472" actId="478"/>
        <pc:sldMkLst>
          <pc:docMk/>
          <pc:sldMk cId="1982087449" sldId="257"/>
        </pc:sldMkLst>
        <pc:spChg chg="add del mod">
          <ac:chgData name="Rønning, Dag" userId="4a43a773-89eb-4222-b8c6-4cf40c424ef0" providerId="ADAL" clId="{C776E9D5-8757-4333-A07B-FE6CC3990CB9}" dt="2025-01-07T18:48:23.471" v="2471" actId="478"/>
          <ac:spMkLst>
            <pc:docMk/>
            <pc:sldMk cId="1982087449" sldId="257"/>
            <ac:spMk id="3" creationId="{E5DEEBC8-DC06-6387-9E3D-7222097BAE00}"/>
          </ac:spMkLst>
        </pc:spChg>
        <pc:spChg chg="add del mod">
          <ac:chgData name="Rønning, Dag" userId="4a43a773-89eb-4222-b8c6-4cf40c424ef0" providerId="ADAL" clId="{C776E9D5-8757-4333-A07B-FE6CC3990CB9}" dt="2025-01-07T18:48:20.462" v="2464" actId="478"/>
          <ac:spMkLst>
            <pc:docMk/>
            <pc:sldMk cId="1982087449" sldId="257"/>
            <ac:spMk id="7" creationId="{F6323F45-8E3E-FBB3-4FF6-BFC52FE92112}"/>
          </ac:spMkLst>
        </pc:spChg>
        <pc:spChg chg="add del mod ord">
          <ac:chgData name="Rønning, Dag" userId="4a43a773-89eb-4222-b8c6-4cf40c424ef0" providerId="ADAL" clId="{C776E9D5-8757-4333-A07B-FE6CC3990CB9}" dt="2025-01-07T18:45:32.448" v="2454" actId="6264"/>
          <ac:spMkLst>
            <pc:docMk/>
            <pc:sldMk cId="1982087449" sldId="257"/>
            <ac:spMk id="10" creationId="{00B5DBA3-2B1D-1A13-DDF5-0B8E9793C2E9}"/>
          </ac:spMkLst>
        </pc:spChg>
        <pc:spChg chg="add del mod ord">
          <ac:chgData name="Rønning, Dag" userId="4a43a773-89eb-4222-b8c6-4cf40c424ef0" providerId="ADAL" clId="{C776E9D5-8757-4333-A07B-FE6CC3990CB9}" dt="2025-01-07T18:45:32.448" v="2454" actId="6264"/>
          <ac:spMkLst>
            <pc:docMk/>
            <pc:sldMk cId="1982087449" sldId="257"/>
            <ac:spMk id="11" creationId="{53AC404A-F5CF-82E7-8F91-DD18A520EB0A}"/>
          </ac:spMkLst>
        </pc:spChg>
        <pc:spChg chg="add mod">
          <ac:chgData name="Rønning, Dag" userId="4a43a773-89eb-4222-b8c6-4cf40c424ef0" providerId="ADAL" clId="{C776E9D5-8757-4333-A07B-FE6CC3990CB9}" dt="2025-01-07T18:48:33.927" v="2472" actId="478"/>
          <ac:spMkLst>
            <pc:docMk/>
            <pc:sldMk cId="1982087449" sldId="257"/>
            <ac:spMk id="13" creationId="{46938FE5-9530-6F98-E011-4F469D240400}"/>
          </ac:spMkLst>
        </pc:spChg>
        <pc:picChg chg="add del mod">
          <ac:chgData name="Rønning, Dag" userId="4a43a773-89eb-4222-b8c6-4cf40c424ef0" providerId="ADAL" clId="{C776E9D5-8757-4333-A07B-FE6CC3990CB9}" dt="2025-01-07T18:48:22.966" v="2470"/>
          <ac:picMkLst>
            <pc:docMk/>
            <pc:sldMk cId="1982087449" sldId="257"/>
            <ac:picMk id="5" creationId="{033930C1-05D4-8DF6-673B-D3F8E8B22E68}"/>
          </ac:picMkLst>
        </pc:picChg>
        <pc:picChg chg="add mod ord">
          <ac:chgData name="Rønning, Dag" userId="4a43a773-89eb-4222-b8c6-4cf40c424ef0" providerId="ADAL" clId="{C776E9D5-8757-4333-A07B-FE6CC3990CB9}" dt="2025-01-07T18:45:23.047" v="2452"/>
          <ac:picMkLst>
            <pc:docMk/>
            <pc:sldMk cId="1982087449" sldId="257"/>
            <ac:picMk id="9" creationId="{CA24DFBC-6CEC-1FB0-A96F-BC1346532B7D}"/>
          </ac:picMkLst>
        </pc:picChg>
        <pc:picChg chg="add del">
          <ac:chgData name="Rønning, Dag" userId="4a43a773-89eb-4222-b8c6-4cf40c424ef0" providerId="ADAL" clId="{C776E9D5-8757-4333-A07B-FE6CC3990CB9}" dt="2025-01-07T18:48:33.927" v="2472" actId="478"/>
          <ac:picMkLst>
            <pc:docMk/>
            <pc:sldMk cId="1982087449" sldId="257"/>
            <ac:picMk id="70" creationId="{00000000-0000-0000-0000-000000000000}"/>
          </ac:picMkLst>
        </pc:picChg>
      </pc:sldChg>
      <pc:sldChg chg="modSp mod">
        <pc:chgData name="Rønning, Dag" userId="4a43a773-89eb-4222-b8c6-4cf40c424ef0" providerId="ADAL" clId="{C776E9D5-8757-4333-A07B-FE6CC3990CB9}" dt="2025-01-07T18:51:28.205" v="2484" actId="20577"/>
        <pc:sldMkLst>
          <pc:docMk/>
          <pc:sldMk cId="2023169442" sldId="262"/>
        </pc:sldMkLst>
        <pc:spChg chg="mod">
          <ac:chgData name="Rønning, Dag" userId="4a43a773-89eb-4222-b8c6-4cf40c424ef0" providerId="ADAL" clId="{C776E9D5-8757-4333-A07B-FE6CC3990CB9}" dt="2025-01-07T18:51:28.205" v="2484" actId="20577"/>
          <ac:spMkLst>
            <pc:docMk/>
            <pc:sldMk cId="2023169442" sldId="262"/>
            <ac:spMk id="2" creationId="{00000000-0000-0000-0000-000000000000}"/>
          </ac:spMkLst>
        </pc:spChg>
      </pc:sldChg>
      <pc:sldChg chg="modSp mod">
        <pc:chgData name="Rønning, Dag" userId="4a43a773-89eb-4222-b8c6-4cf40c424ef0" providerId="ADAL" clId="{C776E9D5-8757-4333-A07B-FE6CC3990CB9}" dt="2025-01-07T18:28:13.110" v="2375" actId="20577"/>
        <pc:sldMkLst>
          <pc:docMk/>
          <pc:sldMk cId="1097759382" sldId="263"/>
        </pc:sldMkLst>
        <pc:spChg chg="mod">
          <ac:chgData name="Rønning, Dag" userId="4a43a773-89eb-4222-b8c6-4cf40c424ef0" providerId="ADAL" clId="{C776E9D5-8757-4333-A07B-FE6CC3990CB9}" dt="2025-01-07T18:28:13.110" v="2375" actId="20577"/>
          <ac:spMkLst>
            <pc:docMk/>
            <pc:sldMk cId="1097759382" sldId="263"/>
            <ac:spMk id="2" creationId="{00000000-0000-0000-0000-000000000000}"/>
          </ac:spMkLst>
        </pc:spChg>
      </pc:sldChg>
      <pc:sldChg chg="modSp mod">
        <pc:chgData name="Rønning, Dag" userId="4a43a773-89eb-4222-b8c6-4cf40c424ef0" providerId="ADAL" clId="{C776E9D5-8757-4333-A07B-FE6CC3990CB9}" dt="2025-01-07T18:29:29.498" v="2413" actId="20577"/>
        <pc:sldMkLst>
          <pc:docMk/>
          <pc:sldMk cId="997021260" sldId="264"/>
        </pc:sldMkLst>
        <pc:spChg chg="mod">
          <ac:chgData name="Rønning, Dag" userId="4a43a773-89eb-4222-b8c6-4cf40c424ef0" providerId="ADAL" clId="{C776E9D5-8757-4333-A07B-FE6CC3990CB9}" dt="2025-01-07T18:29:29.498" v="2413" actId="20577"/>
          <ac:spMkLst>
            <pc:docMk/>
            <pc:sldMk cId="997021260" sldId="264"/>
            <ac:spMk id="2" creationId="{00000000-0000-0000-0000-000000000000}"/>
          </ac:spMkLst>
        </pc:spChg>
      </pc:sldChg>
      <pc:sldChg chg="modSp add mod">
        <pc:chgData name="Rønning, Dag" userId="4a43a773-89eb-4222-b8c6-4cf40c424ef0" providerId="ADAL" clId="{C776E9D5-8757-4333-A07B-FE6CC3990CB9}" dt="2025-01-07T18:23:27.323" v="2164" actId="255"/>
        <pc:sldMkLst>
          <pc:docMk/>
          <pc:sldMk cId="782455098" sldId="285"/>
        </pc:sldMkLst>
        <pc:spChg chg="mod">
          <ac:chgData name="Rønning, Dag" userId="4a43a773-89eb-4222-b8c6-4cf40c424ef0" providerId="ADAL" clId="{C776E9D5-8757-4333-A07B-FE6CC3990CB9}" dt="2025-01-07T18:23:27.323" v="2164" actId="255"/>
          <ac:spMkLst>
            <pc:docMk/>
            <pc:sldMk cId="782455098" sldId="285"/>
            <ac:spMk id="2" creationId="{CBA9786B-B9B8-5CFC-4688-F10396BC4C9A}"/>
          </ac:spMkLst>
        </pc:spChg>
      </pc:sldChg>
      <pc:sldChg chg="modSp add mod">
        <pc:chgData name="Rønning, Dag" userId="4a43a773-89eb-4222-b8c6-4cf40c424ef0" providerId="ADAL" clId="{C776E9D5-8757-4333-A07B-FE6CC3990CB9}" dt="2025-01-07T18:27:50.187" v="2369" actId="255"/>
        <pc:sldMkLst>
          <pc:docMk/>
          <pc:sldMk cId="2793105409" sldId="286"/>
        </pc:sldMkLst>
        <pc:spChg chg="mod">
          <ac:chgData name="Rønning, Dag" userId="4a43a773-89eb-4222-b8c6-4cf40c424ef0" providerId="ADAL" clId="{C776E9D5-8757-4333-A07B-FE6CC3990CB9}" dt="2025-01-07T18:27:50.187" v="2369" actId="255"/>
          <ac:spMkLst>
            <pc:docMk/>
            <pc:sldMk cId="2793105409" sldId="286"/>
            <ac:spMk id="2" creationId="{E446DBC3-10B5-002D-F353-DF7BC1E0DE8A}"/>
          </ac:spMkLst>
        </pc:spChg>
      </pc:sldChg>
      <pc:sldChg chg="addSp modSp new mod">
        <pc:chgData name="Rønning, Dag" userId="4a43a773-89eb-4222-b8c6-4cf40c424ef0" providerId="ADAL" clId="{C776E9D5-8757-4333-A07B-FE6CC3990CB9}" dt="2025-01-07T18:49:12.361" v="2482" actId="1076"/>
        <pc:sldMkLst>
          <pc:docMk/>
          <pc:sldMk cId="1830505646" sldId="287"/>
        </pc:sldMkLst>
        <pc:picChg chg="add mod">
          <ac:chgData name="Rønning, Dag" userId="4a43a773-89eb-4222-b8c6-4cf40c424ef0" providerId="ADAL" clId="{C776E9D5-8757-4333-A07B-FE6CC3990CB9}" dt="2025-01-07T18:49:12.361" v="2482" actId="1076"/>
          <ac:picMkLst>
            <pc:docMk/>
            <pc:sldMk cId="1830505646" sldId="287"/>
            <ac:picMk id="3" creationId="{9E6E6ED9-5B89-E980-4FB4-0A0618A06D43}"/>
          </ac:picMkLst>
        </pc:picChg>
      </pc:sldChg>
      <pc:sldChg chg="addSp delSp modSp new del mod chgLayout">
        <pc:chgData name="Rønning, Dag" userId="4a43a773-89eb-4222-b8c6-4cf40c424ef0" providerId="ADAL" clId="{C776E9D5-8757-4333-A07B-FE6CC3990CB9}" dt="2025-01-07T18:48:19.974" v="2463" actId="680"/>
        <pc:sldMkLst>
          <pc:docMk/>
          <pc:sldMk cId="2545007600" sldId="287"/>
        </pc:sldMkLst>
        <pc:graphicFrameChg chg="add del mod">
          <ac:chgData name="Rønning, Dag" userId="4a43a773-89eb-4222-b8c6-4cf40c424ef0" providerId="ADAL" clId="{C776E9D5-8757-4333-A07B-FE6CC3990CB9}" dt="2025-01-07T18:48:18.530" v="2461" actId="3680"/>
          <ac:graphicFrameMkLst>
            <pc:docMk/>
            <pc:sldMk cId="2545007600" sldId="287"/>
            <ac:graphicFrameMk id="2" creationId="{70E0717B-A7FE-B9EC-26C9-2F7DBA27E80D}"/>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6" name="Rounded Rectangle 15"/>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158749" y="7138617"/>
            <a:ext cx="6542532" cy="177544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514350" y="2133600"/>
            <a:ext cx="5829300" cy="2373477"/>
          </a:xfrm>
        </p:spPr>
        <p:txBody>
          <a:bodyPr anchor="b">
            <a:normAutofit/>
          </a:bodyPr>
          <a:lstStyle>
            <a:lvl1pPr>
              <a:defRPr sz="440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1028700" y="4741334"/>
            <a:ext cx="4800600" cy="19642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D889FC14-5764-41C6-8331-F4E5D7EF665E}" type="datetimeFigureOut">
              <a:rPr lang="nb-NO" smtClean="0"/>
              <a:t>07.01.2025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222E0D7-1C67-4A87-BCA3-307903FCD453}"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D889FC14-5764-41C6-8331-F4E5D7EF665E}" type="datetimeFigureOut">
              <a:rPr lang="nb-NO" smtClean="0"/>
              <a:t>07.01.2025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222E0D7-1C67-4A87-BCA3-307903FCD453}"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1" name="Rounded Rectangle 20"/>
          <p:cNvSpPr/>
          <p:nvPr/>
        </p:nvSpPr>
        <p:spPr bwMode="hidden">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89FC14-5764-41C6-8331-F4E5D7EF665E}" type="datetimeFigureOut">
              <a:rPr lang="nb-NO" smtClean="0"/>
              <a:t>07.01.2025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222E0D7-1C67-4A87-BCA3-307903FCD453}" type="slidenum">
              <a:rPr lang="nb-NO" smtClean="0"/>
              <a:t>‹#›</a:t>
            </a:fld>
            <a:endParaRPr lang="nb-NO"/>
          </a:p>
        </p:txBody>
      </p:sp>
      <p:grpSp>
        <p:nvGrpSpPr>
          <p:cNvPr id="15" name="Group 14"/>
          <p:cNvGrpSpPr>
            <a:grpSpLocks noChangeAspect="1"/>
          </p:cNvGrpSpPr>
          <p:nvPr/>
        </p:nvGrpSpPr>
        <p:grpSpPr bwMode="hidden">
          <a:xfrm>
            <a:off x="158749" y="952255"/>
            <a:ext cx="6542532" cy="177544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4972050" y="1930402"/>
            <a:ext cx="1543050" cy="5983111"/>
          </a:xfrm>
        </p:spPr>
        <p:txBody>
          <a:bodyPr vert="eaVert" anchor="ctr"/>
          <a:lstStyle>
            <a:lvl1pPr algn="l">
              <a:defRPr>
                <a:solidFill>
                  <a:schemeClr val="tx2"/>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342900" y="1930400"/>
            <a:ext cx="4514850" cy="598311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D889FC14-5764-41C6-8331-F4E5D7EF665E}" type="datetimeFigureOut">
              <a:rPr lang="nb-NO" smtClean="0"/>
              <a:t>07.01.2025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222E0D7-1C67-4A87-BCA3-307903FCD453}" type="slidenum">
              <a:rPr lang="nb-NO" smtClean="0"/>
              <a:t>‹#›</a:t>
            </a:fld>
            <a:endParaRPr lang="nb-NO"/>
          </a:p>
        </p:txBody>
      </p:sp>
      <p:sp>
        <p:nvSpPr>
          <p:cNvPr id="7" name="Title 6"/>
          <p:cNvSpPr>
            <a:spLocks noGrp="1"/>
          </p:cNvSpPr>
          <p:nvPr>
            <p:ph type="title"/>
          </p:nvPr>
        </p:nvSpPr>
        <p:spPr/>
        <p:txBody>
          <a:bodyPr/>
          <a:lstStyle/>
          <a:p>
            <a:r>
              <a:rPr lang="nb-NO"/>
              <a:t>Klikk for å redigere tittelstil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14" name="Rounded Rectangle 13"/>
          <p:cNvSpPr/>
          <p:nvPr/>
        </p:nvSpPr>
        <p:spPr>
          <a:xfrm>
            <a:off x="171450" y="304800"/>
            <a:ext cx="6521958" cy="63154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4535580" y="5604789"/>
            <a:ext cx="2157322" cy="95203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1964490" y="5433720"/>
            <a:ext cx="4158386" cy="1133517"/>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121547" y="5450084"/>
            <a:ext cx="4100985" cy="103236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207117" y="5432234"/>
            <a:ext cx="2481000" cy="86873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158749" y="5411408"/>
            <a:ext cx="6542532" cy="177316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17524" y="3284747"/>
            <a:ext cx="5829300" cy="2032000"/>
          </a:xfrm>
        </p:spPr>
        <p:txBody>
          <a:bodyPr anchor="t">
            <a:normAutofit/>
          </a:bodyPr>
          <a:lstStyle>
            <a:lvl1pPr algn="ctr">
              <a:defRPr sz="4400" b="0" cap="none"/>
            </a:lvl1pPr>
          </a:lstStyle>
          <a:p>
            <a:r>
              <a:rPr lang="nb-NO"/>
              <a:t>Klikk for å redigere tittelstil</a:t>
            </a:r>
            <a:endParaRPr lang="en-US" dirty="0"/>
          </a:p>
        </p:txBody>
      </p:sp>
      <p:sp>
        <p:nvSpPr>
          <p:cNvPr id="3" name="Text Placeholder 2"/>
          <p:cNvSpPr>
            <a:spLocks noGrp="1"/>
          </p:cNvSpPr>
          <p:nvPr>
            <p:ph type="body" idx="1"/>
          </p:nvPr>
        </p:nvSpPr>
        <p:spPr>
          <a:xfrm>
            <a:off x="1025525" y="1916599"/>
            <a:ext cx="4813301" cy="12530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D889FC14-5764-41C6-8331-F4E5D7EF665E}" type="datetimeFigureOut">
              <a:rPr lang="nb-NO" smtClean="0"/>
              <a:t>07.01.2025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222E0D7-1C67-4A87-BCA3-307903FCD453}"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5" name="Date Placeholder 4"/>
          <p:cNvSpPr>
            <a:spLocks noGrp="1"/>
          </p:cNvSpPr>
          <p:nvPr>
            <p:ph type="dt" sz="half" idx="10"/>
          </p:nvPr>
        </p:nvSpPr>
        <p:spPr/>
        <p:txBody>
          <a:bodyPr/>
          <a:lstStyle/>
          <a:p>
            <a:fld id="{D889FC14-5764-41C6-8331-F4E5D7EF665E}" type="datetimeFigureOut">
              <a:rPr lang="nb-NO" smtClean="0"/>
              <a:t>07.01.2025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222E0D7-1C67-4A87-BCA3-307903FCD453}" type="slidenum">
              <a:rPr lang="nb-NO" smtClean="0"/>
              <a:t>‹#›</a:t>
            </a:fld>
            <a:endParaRPr lang="nb-NO"/>
          </a:p>
        </p:txBody>
      </p:sp>
      <p:sp>
        <p:nvSpPr>
          <p:cNvPr id="9" name="Content Placeholder 8"/>
          <p:cNvSpPr>
            <a:spLocks noGrp="1"/>
          </p:cNvSpPr>
          <p:nvPr>
            <p:ph sz="quarter" idx="13"/>
          </p:nvPr>
        </p:nvSpPr>
        <p:spPr>
          <a:xfrm>
            <a:off x="507491" y="3572256"/>
            <a:ext cx="2866644" cy="45963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Content Placeholder 10"/>
          <p:cNvSpPr>
            <a:spLocks noGrp="1"/>
          </p:cNvSpPr>
          <p:nvPr>
            <p:ph sz="quarter" idx="14"/>
          </p:nvPr>
        </p:nvSpPr>
        <p:spPr>
          <a:xfrm>
            <a:off x="3483864" y="3572256"/>
            <a:ext cx="2866644" cy="45963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507492" y="3570819"/>
            <a:ext cx="2866644" cy="853016"/>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508001" y="4572002"/>
            <a:ext cx="2865041"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86150" y="3570817"/>
            <a:ext cx="2866644" cy="853016"/>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3483769" y="4572002"/>
            <a:ext cx="2866644"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D889FC14-5764-41C6-8331-F4E5D7EF665E}" type="datetimeFigureOut">
              <a:rPr lang="nb-NO" smtClean="0"/>
              <a:t>07.01.2025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222E0D7-1C67-4A87-BCA3-307903FCD453}" type="slidenum">
              <a:rPr lang="nb-NO" smtClean="0"/>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D889FC14-5764-41C6-8331-F4E5D7EF665E}" type="datetimeFigureOut">
              <a:rPr lang="nb-NO" smtClean="0"/>
              <a:t>07.01.2025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222E0D7-1C67-4A87-BCA3-307903FCD453}"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12" name="Rounded Rectangle 11"/>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158749" y="952256"/>
            <a:ext cx="6542532" cy="177316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889FC14-5764-41C6-8331-F4E5D7EF665E}" type="datetimeFigureOut">
              <a:rPr lang="nb-NO" smtClean="0"/>
              <a:t>07.01.2025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222E0D7-1C67-4A87-BCA3-307903FCD453}"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15" name="Rounded Rectangle 14"/>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89FC14-5764-41C6-8331-F4E5D7EF665E}" type="datetimeFigureOut">
              <a:rPr lang="nb-NO" smtClean="0"/>
              <a:t>07.01.2025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222E0D7-1C67-4A87-BCA3-307903FCD453}" type="slidenum">
              <a:rPr lang="nb-NO" smtClean="0"/>
              <a:t>‹#›</a:t>
            </a:fld>
            <a:endParaRPr lang="nb-NO"/>
          </a:p>
        </p:txBody>
      </p:sp>
      <p:sp>
        <p:nvSpPr>
          <p:cNvPr id="4" name="Text Placeholder 3"/>
          <p:cNvSpPr>
            <a:spLocks noGrp="1"/>
          </p:cNvSpPr>
          <p:nvPr>
            <p:ph type="body" sz="half" idx="2"/>
          </p:nvPr>
        </p:nvSpPr>
        <p:spPr>
          <a:xfrm>
            <a:off x="685800" y="4775202"/>
            <a:ext cx="2514600" cy="2540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grpSp>
        <p:nvGrpSpPr>
          <p:cNvPr id="2" name="Group 23"/>
          <p:cNvGrpSpPr>
            <a:grpSpLocks noChangeAspect="1"/>
          </p:cNvGrpSpPr>
          <p:nvPr/>
        </p:nvGrpSpPr>
        <p:grpSpPr bwMode="hidden">
          <a:xfrm>
            <a:off x="158749" y="952255"/>
            <a:ext cx="6542532" cy="177544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685800" y="3048000"/>
            <a:ext cx="2514600" cy="1670304"/>
          </a:xfrm>
        </p:spPr>
        <p:txBody>
          <a:bodyPr anchor="b">
            <a:noAutofit/>
          </a:bodyPr>
          <a:lstStyle>
            <a:lvl1pPr algn="l">
              <a:defRPr sz="3200">
                <a:solidFill>
                  <a:schemeClr val="tx2"/>
                </a:solidFill>
              </a:defRPr>
            </a:lvl1pPr>
          </a:lstStyle>
          <a:p>
            <a:r>
              <a:rPr lang="nb-NO"/>
              <a:t>Klikk for å redigere tittelstil</a:t>
            </a:r>
            <a:endParaRPr lang="en-US" dirty="0"/>
          </a:p>
        </p:txBody>
      </p:sp>
      <p:sp>
        <p:nvSpPr>
          <p:cNvPr id="3" name="Content Placeholder 2"/>
          <p:cNvSpPr>
            <a:spLocks noGrp="1"/>
          </p:cNvSpPr>
          <p:nvPr>
            <p:ph idx="1"/>
          </p:nvPr>
        </p:nvSpPr>
        <p:spPr>
          <a:xfrm>
            <a:off x="3488972" y="2438400"/>
            <a:ext cx="2928057" cy="508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5" name="Rounded Rectangle 14"/>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158749" y="7138617"/>
            <a:ext cx="6542532" cy="177544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3655617" y="451556"/>
            <a:ext cx="2859484" cy="3239912"/>
          </a:xfrm>
        </p:spPr>
        <p:txBody>
          <a:bodyPr anchor="b">
            <a:normAutofit/>
          </a:bodyPr>
          <a:lstStyle>
            <a:lvl1pPr algn="l">
              <a:defRPr sz="2800" b="0">
                <a:solidFill>
                  <a:srgbClr val="FFFFFF"/>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3651250" y="3714044"/>
            <a:ext cx="2863850" cy="3228623"/>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D889FC14-5764-41C6-8331-F4E5D7EF665E}" type="datetimeFigureOut">
              <a:rPr lang="nb-NO" smtClean="0"/>
              <a:t>07.01.2025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222E0D7-1C67-4A87-BCA3-307903FCD453}" type="slidenum">
              <a:rPr lang="nb-NO" smtClean="0"/>
              <a:t>‹#›</a:t>
            </a:fld>
            <a:endParaRPr lang="nb-NO"/>
          </a:p>
        </p:txBody>
      </p:sp>
      <p:sp>
        <p:nvSpPr>
          <p:cNvPr id="3" name="Picture Placeholder 2"/>
          <p:cNvSpPr>
            <a:spLocks noGrp="1"/>
          </p:cNvSpPr>
          <p:nvPr>
            <p:ph type="pic" idx="1"/>
          </p:nvPr>
        </p:nvSpPr>
        <p:spPr>
          <a:xfrm>
            <a:off x="628650" y="1828800"/>
            <a:ext cx="2674620" cy="39014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71450" y="304800"/>
            <a:ext cx="6521958" cy="329184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158749" y="2239240"/>
            <a:ext cx="6542532" cy="177316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342900" y="451104"/>
            <a:ext cx="6172200" cy="1670304"/>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4" name="Date Placeholder 3"/>
          <p:cNvSpPr>
            <a:spLocks noGrp="1"/>
          </p:cNvSpPr>
          <p:nvPr>
            <p:ph type="dt" sz="half" idx="2"/>
          </p:nvPr>
        </p:nvSpPr>
        <p:spPr>
          <a:xfrm>
            <a:off x="3872755" y="8333554"/>
            <a:ext cx="2840018" cy="486833"/>
          </a:xfrm>
          <a:prstGeom prst="rect">
            <a:avLst/>
          </a:prstGeom>
        </p:spPr>
        <p:txBody>
          <a:bodyPr vert="horz" lIns="91440" tIns="45720" rIns="91440" bIns="45720" rtlCol="0" anchor="ctr"/>
          <a:lstStyle>
            <a:lvl1pPr algn="r">
              <a:defRPr sz="1000">
                <a:solidFill>
                  <a:schemeClr val="tx2"/>
                </a:solidFill>
              </a:defRPr>
            </a:lvl1pPr>
          </a:lstStyle>
          <a:p>
            <a:fld id="{D889FC14-5764-41C6-8331-F4E5D7EF665E}" type="datetimeFigureOut">
              <a:rPr lang="nb-NO" smtClean="0"/>
              <a:t>07.01.2025</a:t>
            </a:fld>
            <a:endParaRPr lang="nb-NO"/>
          </a:p>
        </p:txBody>
      </p:sp>
      <p:sp>
        <p:nvSpPr>
          <p:cNvPr id="5" name="Footer Placeholder 4"/>
          <p:cNvSpPr>
            <a:spLocks noGrp="1"/>
          </p:cNvSpPr>
          <p:nvPr>
            <p:ph type="ftr" sz="quarter" idx="3"/>
          </p:nvPr>
        </p:nvSpPr>
        <p:spPr>
          <a:xfrm>
            <a:off x="145230" y="8333554"/>
            <a:ext cx="2840018" cy="486833"/>
          </a:xfrm>
          <a:prstGeom prst="rect">
            <a:avLst/>
          </a:prstGeom>
        </p:spPr>
        <p:txBody>
          <a:bodyPr vert="horz" lIns="91440" tIns="45720" rIns="91440" bIns="45720" rtlCol="0" anchor="ctr"/>
          <a:lstStyle>
            <a:lvl1pPr algn="l">
              <a:defRPr sz="1000">
                <a:solidFill>
                  <a:schemeClr val="tx2"/>
                </a:solidFill>
              </a:defRPr>
            </a:lvl1pPr>
          </a:lstStyle>
          <a:p>
            <a:endParaRPr lang="nb-NO"/>
          </a:p>
        </p:txBody>
      </p:sp>
      <p:sp>
        <p:nvSpPr>
          <p:cNvPr id="6" name="Slide Number Placeholder 5"/>
          <p:cNvSpPr>
            <a:spLocks noGrp="1"/>
          </p:cNvSpPr>
          <p:nvPr>
            <p:ph type="sldNum" sz="quarter" idx="4"/>
          </p:nvPr>
        </p:nvSpPr>
        <p:spPr>
          <a:xfrm>
            <a:off x="2993317" y="8333553"/>
            <a:ext cx="871370" cy="486833"/>
          </a:xfrm>
          <a:prstGeom prst="rect">
            <a:avLst/>
          </a:prstGeom>
        </p:spPr>
        <p:txBody>
          <a:bodyPr vert="horz" lIns="91440" tIns="45720" rIns="91440" bIns="45720" rtlCol="0" anchor="ctr"/>
          <a:lstStyle>
            <a:lvl1pPr algn="ctr">
              <a:defRPr sz="1000">
                <a:solidFill>
                  <a:schemeClr val="tx2"/>
                </a:solidFill>
              </a:defRPr>
            </a:lvl1pPr>
          </a:lstStyle>
          <a:p>
            <a:fld id="{8222E0D7-1C67-4A87-BCA3-307903FCD453}" type="slidenum">
              <a:rPr lang="nb-NO" smtClean="0"/>
              <a:t>‹#›</a:t>
            </a:fld>
            <a:endParaRPr lang="nb-NO"/>
          </a:p>
        </p:txBody>
      </p:sp>
      <p:sp>
        <p:nvSpPr>
          <p:cNvPr id="3" name="Text Placeholder 2"/>
          <p:cNvSpPr>
            <a:spLocks noGrp="1"/>
          </p:cNvSpPr>
          <p:nvPr>
            <p:ph type="body" idx="1"/>
          </p:nvPr>
        </p:nvSpPr>
        <p:spPr>
          <a:xfrm>
            <a:off x="654051" y="3567289"/>
            <a:ext cx="5556250" cy="460092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Velkommen til NSFs Sikkerhetskurs for nye skyttere</a:t>
            </a:r>
          </a:p>
        </p:txBody>
      </p:sp>
      <p:sp>
        <p:nvSpPr>
          <p:cNvPr id="3" name="Undertittel 2"/>
          <p:cNvSpPr>
            <a:spLocks noGrp="1"/>
          </p:cNvSpPr>
          <p:nvPr>
            <p:ph type="subTitle" idx="1"/>
          </p:nvPr>
        </p:nvSpPr>
        <p:spPr/>
        <p:txBody>
          <a:bodyPr/>
          <a:lstStyle/>
          <a:p>
            <a:pPr algn="l"/>
            <a:r>
              <a:rPr lang="nb-NO" dirty="0"/>
              <a:t>Arrangør:</a:t>
            </a:r>
          </a:p>
          <a:p>
            <a:endParaRPr lang="nb-NO" dirty="0"/>
          </a:p>
          <a:p>
            <a:pPr algn="l"/>
            <a:r>
              <a:rPr lang="nb-NO" dirty="0"/>
              <a:t>Instruktører: </a:t>
            </a:r>
          </a:p>
          <a:p>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40" y="7101458"/>
            <a:ext cx="1800200" cy="1800200"/>
          </a:xfrm>
          <a:prstGeom prst="rect">
            <a:avLst/>
          </a:prstGeom>
        </p:spPr>
      </p:pic>
    </p:spTree>
    <p:extLst>
      <p:ext uri="{BB962C8B-B14F-4D97-AF65-F5344CB8AC3E}">
        <p14:creationId xmlns:p14="http://schemas.microsoft.com/office/powerpoint/2010/main" val="370537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62500" lnSpcReduction="20000"/>
          </a:bodyPr>
          <a:lstStyle/>
          <a:p>
            <a:pPr>
              <a:lnSpc>
                <a:spcPct val="90000"/>
              </a:lnSpc>
            </a:pPr>
            <a:r>
              <a:rPr lang="nb-NO" sz="4000" u="sng" dirty="0"/>
              <a:t>3.1.2 Skytterens ansvar </a:t>
            </a:r>
          </a:p>
          <a:p>
            <a:pPr>
              <a:lnSpc>
                <a:spcPct val="90000"/>
              </a:lnSpc>
            </a:pPr>
            <a:r>
              <a:rPr lang="nb-NO" sz="3500" dirty="0"/>
              <a:t>Alle skyttere skal gjøre seg kjent med sikkerhetsregler og baneinstruks</a:t>
            </a:r>
          </a:p>
          <a:p>
            <a:pPr>
              <a:lnSpc>
                <a:spcPct val="90000"/>
              </a:lnSpc>
            </a:pPr>
            <a:r>
              <a:rPr lang="nb-NO" sz="3500" dirty="0"/>
              <a:t>Hørselsvern er påbudt</a:t>
            </a:r>
          </a:p>
          <a:p>
            <a:pPr>
              <a:lnSpc>
                <a:spcPct val="90000"/>
              </a:lnSpc>
            </a:pPr>
            <a:r>
              <a:rPr lang="nb-NO" sz="3500" dirty="0"/>
              <a:t>Våpen skal alltid behandles som ladd</a:t>
            </a:r>
          </a:p>
          <a:p>
            <a:pPr>
              <a:lnSpc>
                <a:spcPct val="90000"/>
              </a:lnSpc>
            </a:pPr>
            <a:r>
              <a:rPr lang="nb-NO" sz="3500" dirty="0"/>
              <a:t>Ta aldri i våpen uten å sjekke kammer/magasin for patroner</a:t>
            </a:r>
          </a:p>
          <a:p>
            <a:pPr>
              <a:lnSpc>
                <a:spcPct val="90000"/>
              </a:lnSpc>
            </a:pPr>
            <a:r>
              <a:rPr lang="nb-NO" sz="3500" dirty="0"/>
              <a:t>Bær alltid våpenet på en trygg måte</a:t>
            </a:r>
          </a:p>
          <a:p>
            <a:pPr>
              <a:lnSpc>
                <a:spcPct val="90000"/>
              </a:lnSpc>
            </a:pPr>
            <a:r>
              <a:rPr lang="nb-NO" sz="3500" dirty="0"/>
              <a:t>Ladd våpen skal alltid peke i sikker retning</a:t>
            </a:r>
          </a:p>
          <a:p>
            <a:pPr>
              <a:lnSpc>
                <a:spcPct val="90000"/>
              </a:lnSpc>
            </a:pPr>
            <a:r>
              <a:rPr lang="nb-NO" sz="3500" dirty="0"/>
              <a:t>Rett aldri våpen mot noen</a:t>
            </a:r>
          </a:p>
          <a:p>
            <a:pPr>
              <a:lnSpc>
                <a:spcPct val="90000"/>
              </a:lnSpc>
            </a:pPr>
            <a:r>
              <a:rPr lang="nb-NO" sz="3500" dirty="0"/>
              <a:t>Hold våpenet i orden og oppbevar våpen/ammunisjon forsvarlig</a:t>
            </a:r>
          </a:p>
          <a:p>
            <a:pPr>
              <a:lnSpc>
                <a:spcPct val="90000"/>
              </a:lnSpc>
            </a:pPr>
            <a:r>
              <a:rPr lang="nb-NO" sz="3500" dirty="0"/>
              <a:t>Følg alltid kommandoer fra </a:t>
            </a:r>
            <a:br>
              <a:rPr lang="nb-NO" sz="3500" dirty="0"/>
            </a:br>
            <a:r>
              <a:rPr lang="nb-NO" sz="3500" dirty="0"/>
              <a:t>standplassleder </a:t>
            </a:r>
          </a:p>
        </p:txBody>
      </p:sp>
      <p:sp>
        <p:nvSpPr>
          <p:cNvPr id="3" name="Tittel 2"/>
          <p:cNvSpPr>
            <a:spLocks noGrp="1"/>
          </p:cNvSpPr>
          <p:nvPr>
            <p:ph type="title"/>
          </p:nvPr>
        </p:nvSpPr>
        <p:spPr/>
        <p:txBody>
          <a:bodyPr/>
          <a:lstStyle/>
          <a:p>
            <a:r>
              <a:rPr lang="nb-NO" dirty="0"/>
              <a:t>Fellesreglementet</a:t>
            </a:r>
          </a:p>
        </p:txBody>
      </p:sp>
    </p:spTree>
    <p:extLst>
      <p:ext uri="{BB962C8B-B14F-4D97-AF65-F5344CB8AC3E}">
        <p14:creationId xmlns:p14="http://schemas.microsoft.com/office/powerpoint/2010/main" val="109775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70000" lnSpcReduction="20000"/>
          </a:bodyPr>
          <a:lstStyle/>
          <a:p>
            <a:pPr>
              <a:lnSpc>
                <a:spcPct val="90000"/>
              </a:lnSpc>
            </a:pPr>
            <a:r>
              <a:rPr lang="nb-NO" sz="3600" u="sng" dirty="0"/>
              <a:t>3.1.3  Skyteledelsen</a:t>
            </a:r>
          </a:p>
          <a:p>
            <a:pPr>
              <a:lnSpc>
                <a:spcPct val="90000"/>
              </a:lnSpc>
            </a:pPr>
            <a:r>
              <a:rPr lang="nb-NO" sz="3200" dirty="0"/>
              <a:t>Det skal være orden og disiplin på standplass</a:t>
            </a:r>
          </a:p>
          <a:p>
            <a:pPr>
              <a:lnSpc>
                <a:spcPct val="90000"/>
              </a:lnSpc>
            </a:pPr>
            <a:r>
              <a:rPr lang="nb-NO" sz="3200" dirty="0"/>
              <a:t>Sikting/klikking skjer kun når det ikke er personer mellom standplass og skiver, og når skyteleder tillater det</a:t>
            </a:r>
          </a:p>
          <a:p>
            <a:pPr>
              <a:lnSpc>
                <a:spcPct val="90000"/>
              </a:lnSpc>
            </a:pPr>
            <a:r>
              <a:rPr lang="nb-NO" sz="3200" dirty="0"/>
              <a:t>Testskyting skal skje kun etter tillatelse</a:t>
            </a:r>
          </a:p>
          <a:p>
            <a:pPr>
              <a:lnSpc>
                <a:spcPct val="90000"/>
              </a:lnSpc>
            </a:pPr>
            <a:r>
              <a:rPr lang="nb-NO" sz="3200" dirty="0" err="1"/>
              <a:t>Lading</a:t>
            </a:r>
            <a:r>
              <a:rPr lang="nb-NO" sz="3200" dirty="0"/>
              <a:t> kun på standplass og etter tillatelse</a:t>
            </a:r>
          </a:p>
          <a:p>
            <a:pPr>
              <a:lnSpc>
                <a:spcPct val="90000"/>
              </a:lnSpc>
            </a:pPr>
            <a:r>
              <a:rPr lang="nb-NO" sz="3200" dirty="0"/>
              <a:t>Våpen/magasin skal kontrolleres før skytter forlater banen</a:t>
            </a:r>
          </a:p>
          <a:p>
            <a:pPr>
              <a:lnSpc>
                <a:spcPct val="90000"/>
              </a:lnSpc>
            </a:pPr>
            <a:r>
              <a:rPr lang="nb-NO" sz="3200" dirty="0"/>
              <a:t>Skyteledelsen kan </a:t>
            </a:r>
            <a:r>
              <a:rPr lang="nb-NO" sz="3200"/>
              <a:t>kontrollere en </a:t>
            </a:r>
            <a:r>
              <a:rPr lang="nb-NO" sz="3200" dirty="0"/>
              <a:t>skytters våpen uten samtykke, men bare når skytter er tilstede</a:t>
            </a:r>
          </a:p>
          <a:p>
            <a:pPr>
              <a:lnSpc>
                <a:spcPct val="90000"/>
              </a:lnSpc>
            </a:pPr>
            <a:r>
              <a:rPr lang="nb-NO" sz="3200" dirty="0"/>
              <a:t>Skyteleder kan bortvise personer som ikke overholder sikkerhetsreglene, eller på annen måte viser uforsiktighet</a:t>
            </a:r>
          </a:p>
          <a:p>
            <a:endParaRPr lang="nb-NO" dirty="0"/>
          </a:p>
        </p:txBody>
      </p:sp>
      <p:sp>
        <p:nvSpPr>
          <p:cNvPr id="3" name="Tittel 2"/>
          <p:cNvSpPr>
            <a:spLocks noGrp="1"/>
          </p:cNvSpPr>
          <p:nvPr>
            <p:ph type="title"/>
          </p:nvPr>
        </p:nvSpPr>
        <p:spPr/>
        <p:txBody>
          <a:bodyPr/>
          <a:lstStyle/>
          <a:p>
            <a:r>
              <a:rPr lang="nb-NO" dirty="0"/>
              <a:t>Sikkerhetsregler</a:t>
            </a:r>
          </a:p>
        </p:txBody>
      </p:sp>
    </p:spTree>
    <p:extLst>
      <p:ext uri="{BB962C8B-B14F-4D97-AF65-F5344CB8AC3E}">
        <p14:creationId xmlns:p14="http://schemas.microsoft.com/office/powerpoint/2010/main" val="99702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FE6ED-BD11-497B-0330-35A6F5969E83}"/>
            </a:ext>
          </a:extLst>
        </p:cNvPr>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A9786B-B9B8-5CFC-4688-F10396BC4C9A}"/>
              </a:ext>
            </a:extLst>
          </p:cNvPr>
          <p:cNvSpPr>
            <a:spLocks noGrp="1"/>
          </p:cNvSpPr>
          <p:nvPr>
            <p:ph idx="1"/>
          </p:nvPr>
        </p:nvSpPr>
        <p:spPr/>
        <p:txBody>
          <a:bodyPr>
            <a:normAutofit fontScale="92500" lnSpcReduction="20000"/>
          </a:bodyPr>
          <a:lstStyle/>
          <a:p>
            <a:pPr>
              <a:lnSpc>
                <a:spcPct val="90000"/>
              </a:lnSpc>
            </a:pPr>
            <a:r>
              <a:rPr lang="nb-NO" sz="2700" u="sng" dirty="0"/>
              <a:t>3.1.4 Klubb- og baneledelse</a:t>
            </a:r>
          </a:p>
          <a:p>
            <a:r>
              <a:rPr lang="nb-NO" dirty="0"/>
              <a:t>Klubbledelsen har ansvaret for sikkerhetsopplæring av både skyttere og </a:t>
            </a:r>
            <a:r>
              <a:rPr lang="nb-NO" dirty="0" err="1"/>
              <a:t>skyteledere</a:t>
            </a:r>
            <a:r>
              <a:rPr lang="nb-NO" dirty="0"/>
              <a:t>, trenere etc.</a:t>
            </a:r>
          </a:p>
          <a:p>
            <a:r>
              <a:rPr lang="nb-NO" dirty="0"/>
              <a:t>Sikkerhetsregler og baneinstruks bør henges opp på banen godt synlig for alle brukere</a:t>
            </a:r>
          </a:p>
          <a:p>
            <a:r>
              <a:rPr lang="nb-NO" dirty="0"/>
              <a:t>Forbudt å skyte med våpen og ammunisjon som banen ikke er godkjent for.</a:t>
            </a:r>
          </a:p>
          <a:p>
            <a:r>
              <a:rPr lang="nb-NO" dirty="0"/>
              <a:t>Skyting skal foregå mot sikker bakgrunn. Det skal ikke skytes mot blikkbokser, flasker </a:t>
            </a:r>
            <a:r>
              <a:rPr lang="nb-NO" dirty="0" err="1"/>
              <a:t>o.l</a:t>
            </a:r>
            <a:endParaRPr lang="nb-NO" dirty="0"/>
          </a:p>
          <a:p>
            <a:r>
              <a:rPr lang="nb-NO" dirty="0"/>
              <a:t>Utenom organisert aktivitet skal banen kun brukes av medlemmer i klubbene som er bruksberettiget</a:t>
            </a:r>
          </a:p>
        </p:txBody>
      </p:sp>
      <p:sp>
        <p:nvSpPr>
          <p:cNvPr id="3" name="Tittel 2">
            <a:extLst>
              <a:ext uri="{FF2B5EF4-FFF2-40B4-BE49-F238E27FC236}">
                <a16:creationId xmlns:a16="http://schemas.microsoft.com/office/drawing/2014/main" id="{E589C79F-800D-E0ED-1675-2E0044FA2863}"/>
              </a:ext>
            </a:extLst>
          </p:cNvPr>
          <p:cNvSpPr>
            <a:spLocks noGrp="1"/>
          </p:cNvSpPr>
          <p:nvPr>
            <p:ph type="title"/>
          </p:nvPr>
        </p:nvSpPr>
        <p:spPr/>
        <p:txBody>
          <a:bodyPr/>
          <a:lstStyle/>
          <a:p>
            <a:r>
              <a:rPr lang="nb-NO" dirty="0"/>
              <a:t>Sikkerhetsregler</a:t>
            </a:r>
          </a:p>
        </p:txBody>
      </p:sp>
    </p:spTree>
    <p:extLst>
      <p:ext uri="{BB962C8B-B14F-4D97-AF65-F5344CB8AC3E}">
        <p14:creationId xmlns:p14="http://schemas.microsoft.com/office/powerpoint/2010/main" val="78245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92696" y="2771800"/>
            <a:ext cx="5556250" cy="5760640"/>
          </a:xfrm>
        </p:spPr>
        <p:txBody>
          <a:bodyPr>
            <a:noAutofit/>
          </a:bodyPr>
          <a:lstStyle/>
          <a:p>
            <a:pPr>
              <a:lnSpc>
                <a:spcPct val="90000"/>
              </a:lnSpc>
            </a:pPr>
            <a:r>
              <a:rPr lang="nb-NO" sz="3200" u="sng" dirty="0"/>
              <a:t>Rett til våpenerverv for medl. i skytterorganisasjoner </a:t>
            </a:r>
          </a:p>
          <a:p>
            <a:pPr>
              <a:lnSpc>
                <a:spcPct val="90000"/>
              </a:lnSpc>
            </a:pPr>
            <a:r>
              <a:rPr lang="nb-NO" sz="2800" dirty="0"/>
              <a:t>§§ 5,12, 15, 16 </a:t>
            </a:r>
            <a:br>
              <a:rPr lang="nb-NO" sz="2800" dirty="0"/>
            </a:br>
            <a:r>
              <a:rPr lang="nb-NO" sz="2800" dirty="0"/>
              <a:t>-politiet gir tillatelse</a:t>
            </a:r>
          </a:p>
          <a:p>
            <a:pPr>
              <a:lnSpc>
                <a:spcPct val="90000"/>
              </a:lnSpc>
              <a:buFontTx/>
              <a:buNone/>
            </a:pPr>
            <a:r>
              <a:rPr lang="nb-NO" sz="2800" dirty="0"/>
              <a:t>	-edruelig og pålitelig, ikke uskikket på annen måte</a:t>
            </a:r>
          </a:p>
          <a:p>
            <a:pPr>
              <a:lnSpc>
                <a:spcPct val="90000"/>
              </a:lnSpc>
              <a:buFontTx/>
              <a:buNone/>
            </a:pPr>
            <a:r>
              <a:rPr lang="nb-NO" sz="2800" dirty="0"/>
              <a:t>	-rifle/hagle: 18 års grense, 16-18 år særskilt samtykke</a:t>
            </a:r>
          </a:p>
          <a:p>
            <a:pPr>
              <a:lnSpc>
                <a:spcPct val="90000"/>
              </a:lnSpc>
              <a:buFontTx/>
              <a:buNone/>
            </a:pPr>
            <a:r>
              <a:rPr lang="nb-NO" sz="2800" dirty="0"/>
              <a:t>	-revolver/pistol: 21 års grense, 18-20 år særskilt samtykke</a:t>
            </a:r>
          </a:p>
          <a:p>
            <a:pPr>
              <a:lnSpc>
                <a:spcPct val="90000"/>
              </a:lnSpc>
              <a:buFontTx/>
              <a:buNone/>
            </a:pPr>
            <a:r>
              <a:rPr lang="nb-NO" sz="2800" dirty="0"/>
              <a:t>	-kun våpen som er tillatt benyttet til program administrert av det/de forbund søker er medlem av. </a:t>
            </a:r>
          </a:p>
        </p:txBody>
      </p:sp>
      <p:sp>
        <p:nvSpPr>
          <p:cNvPr id="3" name="Tittel 2"/>
          <p:cNvSpPr>
            <a:spLocks noGrp="1"/>
          </p:cNvSpPr>
          <p:nvPr>
            <p:ph type="title"/>
          </p:nvPr>
        </p:nvSpPr>
        <p:spPr/>
        <p:txBody>
          <a:bodyPr/>
          <a:lstStyle/>
          <a:p>
            <a:r>
              <a:rPr lang="nb-NO" dirty="0"/>
              <a:t>Lov om skytevåpen og ammunisjon</a:t>
            </a:r>
          </a:p>
        </p:txBody>
      </p:sp>
    </p:spTree>
    <p:extLst>
      <p:ext uri="{BB962C8B-B14F-4D97-AF65-F5344CB8AC3E}">
        <p14:creationId xmlns:p14="http://schemas.microsoft.com/office/powerpoint/2010/main" val="428765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54051" y="2915816"/>
            <a:ext cx="5556250" cy="5616624"/>
          </a:xfrm>
        </p:spPr>
        <p:txBody>
          <a:bodyPr>
            <a:normAutofit lnSpcReduction="10000"/>
          </a:bodyPr>
          <a:lstStyle/>
          <a:p>
            <a:pPr>
              <a:lnSpc>
                <a:spcPct val="90000"/>
              </a:lnSpc>
            </a:pPr>
            <a:r>
              <a:rPr lang="nb-NO" u="sng" dirty="0"/>
              <a:t>Eie våpen</a:t>
            </a:r>
            <a:br>
              <a:rPr lang="nb-NO" u="sng" dirty="0"/>
            </a:br>
            <a:r>
              <a:rPr lang="nb-NO" u="sng" dirty="0"/>
              <a:t>- </a:t>
            </a:r>
            <a:r>
              <a:rPr lang="nb-NO" dirty="0"/>
              <a:t>§19: Oppbevaring av våpen i hjemmet: Tømt for ammunisjon, våpen eller vital del oppbevares i godkjent skap/rom</a:t>
            </a:r>
          </a:p>
          <a:p>
            <a:pPr>
              <a:lnSpc>
                <a:spcPct val="90000"/>
              </a:lnSpc>
              <a:buFontTx/>
              <a:buNone/>
            </a:pPr>
            <a:r>
              <a:rPr lang="nb-NO" dirty="0"/>
              <a:t>	- §20: Oppbevaring under transport: Forsvarlig beskyttet, våpen og ammunisjon adskilt</a:t>
            </a:r>
          </a:p>
          <a:p>
            <a:pPr>
              <a:lnSpc>
                <a:spcPct val="90000"/>
              </a:lnSpc>
              <a:buFontTx/>
              <a:buNone/>
            </a:pPr>
            <a:r>
              <a:rPr lang="nb-NO" dirty="0"/>
              <a:t>	- §20 Våpenkort vises frem for politiet ved kontroll  </a:t>
            </a:r>
          </a:p>
          <a:p>
            <a:pPr>
              <a:lnSpc>
                <a:spcPct val="90000"/>
              </a:lnSpc>
              <a:buFontTx/>
              <a:buNone/>
            </a:pPr>
            <a:r>
              <a:rPr lang="nb-NO" dirty="0"/>
              <a:t> 	- §30-31 Politiet skal kontrollere og kan tilbakekalle våpenkort/løyve:</a:t>
            </a:r>
          </a:p>
          <a:p>
            <a:pPr>
              <a:lnSpc>
                <a:spcPct val="90000"/>
              </a:lnSpc>
              <a:buFontTx/>
              <a:buNone/>
            </a:pPr>
            <a:r>
              <a:rPr lang="nb-NO" dirty="0"/>
              <a:t>	-ikke edruelig og pålitelig</a:t>
            </a:r>
          </a:p>
          <a:p>
            <a:pPr>
              <a:lnSpc>
                <a:spcPct val="90000"/>
              </a:lnSpc>
              <a:buFontTx/>
              <a:buNone/>
            </a:pPr>
            <a:r>
              <a:rPr lang="nb-NO" dirty="0"/>
              <a:t>	-av særlige grunner uskikket.</a:t>
            </a:r>
          </a:p>
          <a:p>
            <a:pPr>
              <a:lnSpc>
                <a:spcPct val="90000"/>
              </a:lnSpc>
              <a:buFontTx/>
              <a:buNone/>
            </a:pPr>
            <a:r>
              <a:rPr lang="nb-NO" dirty="0"/>
              <a:t>	-ikke lenger behov</a:t>
            </a:r>
          </a:p>
          <a:p>
            <a:pPr>
              <a:lnSpc>
                <a:spcPct val="90000"/>
              </a:lnSpc>
              <a:buFontTx/>
              <a:buNone/>
            </a:pPr>
            <a:r>
              <a:rPr lang="nb-NO" dirty="0"/>
              <a:t>	-våpenkort og skytevåpen innleveres til politiet. </a:t>
            </a:r>
          </a:p>
          <a:p>
            <a:endParaRPr lang="nb-NO" dirty="0"/>
          </a:p>
        </p:txBody>
      </p:sp>
      <p:sp>
        <p:nvSpPr>
          <p:cNvPr id="3" name="Tittel 2"/>
          <p:cNvSpPr>
            <a:spLocks noGrp="1"/>
          </p:cNvSpPr>
          <p:nvPr>
            <p:ph type="title"/>
          </p:nvPr>
        </p:nvSpPr>
        <p:spPr/>
        <p:txBody>
          <a:bodyPr/>
          <a:lstStyle/>
          <a:p>
            <a:r>
              <a:rPr lang="nb-NO" dirty="0"/>
              <a:t>Lov om skytevåpen og ammunisjon</a:t>
            </a:r>
          </a:p>
        </p:txBody>
      </p:sp>
    </p:spTree>
    <p:extLst>
      <p:ext uri="{BB962C8B-B14F-4D97-AF65-F5344CB8AC3E}">
        <p14:creationId xmlns:p14="http://schemas.microsoft.com/office/powerpoint/2010/main" val="350689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92696" y="3491880"/>
            <a:ext cx="5517605" cy="5400600"/>
          </a:xfrm>
        </p:spPr>
        <p:txBody>
          <a:bodyPr/>
          <a:lstStyle/>
          <a:p>
            <a:r>
              <a:rPr lang="nb-NO" dirty="0"/>
              <a:t>Bare de som har våpenkort/løyve kan låne våpen av andre. Utlåner må sikre at låneren oppfyller kravene.</a:t>
            </a:r>
          </a:p>
          <a:p>
            <a:r>
              <a:rPr lang="nb-NO" dirty="0"/>
              <a:t>Erklæring/midlertidig våpenkort:</a:t>
            </a:r>
          </a:p>
          <a:p>
            <a:endParaRPr lang="nb-NO" dirty="0"/>
          </a:p>
        </p:txBody>
      </p:sp>
      <p:sp>
        <p:nvSpPr>
          <p:cNvPr id="3" name="Tittel 2"/>
          <p:cNvSpPr>
            <a:spLocks noGrp="1"/>
          </p:cNvSpPr>
          <p:nvPr>
            <p:ph type="title"/>
          </p:nvPr>
        </p:nvSpPr>
        <p:spPr/>
        <p:txBody>
          <a:bodyPr/>
          <a:lstStyle/>
          <a:p>
            <a:r>
              <a:rPr lang="nb-NO" dirty="0"/>
              <a:t>Lån av våpen</a:t>
            </a:r>
          </a:p>
        </p:txBody>
      </p:sp>
      <p:sp>
        <p:nvSpPr>
          <p:cNvPr id="4" name="Rectangle 4"/>
          <p:cNvSpPr>
            <a:spLocks noChangeArrowheads="1"/>
          </p:cNvSpPr>
          <p:nvPr/>
        </p:nvSpPr>
        <p:spPr bwMode="auto">
          <a:xfrm flipV="1">
            <a:off x="901553" y="5233072"/>
            <a:ext cx="5256584" cy="376951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 name="Rektangel 4"/>
          <p:cNvSpPr/>
          <p:nvPr/>
        </p:nvSpPr>
        <p:spPr>
          <a:xfrm>
            <a:off x="1232756" y="5271167"/>
            <a:ext cx="4392488" cy="3693319"/>
          </a:xfrm>
          <a:prstGeom prst="rect">
            <a:avLst/>
          </a:prstGeom>
        </p:spPr>
        <p:txBody>
          <a:bodyPr wrap="square">
            <a:spAutoFit/>
          </a:bodyPr>
          <a:lstStyle/>
          <a:p>
            <a:pPr>
              <a:tabLst>
                <a:tab pos="360000" algn="l"/>
              </a:tabLst>
            </a:pPr>
            <a:r>
              <a:rPr lang="nb-NO" dirty="0"/>
              <a:t>Jeg erklærer med dette at jeg låner ut til Nils Nilsen, Storgt 1, 2300 Hamar min rifle av merke Walther kaliber .22 med nummer 12345. Nils Nilsen har våpenløyve nr. 678910, utstedt av Sør-vest Politidistrikt. Våpenet skal brukes til trening og deltakelse i Idrettsmesterskapet for Hedmark på Hamar skytebane. Utlånet gjelder  perioden 1.-22.  juni  2021.</a:t>
            </a:r>
          </a:p>
          <a:p>
            <a:br>
              <a:rPr lang="nb-NO" dirty="0"/>
            </a:br>
            <a:r>
              <a:rPr lang="nb-NO" dirty="0"/>
              <a:t>Hans Hansen (sign.), </a:t>
            </a:r>
            <a:r>
              <a:rPr lang="nb-NO" dirty="0" err="1"/>
              <a:t>Lillegt</a:t>
            </a:r>
            <a:r>
              <a:rPr lang="nb-NO" dirty="0"/>
              <a:t>. 2, 2310 Stange. </a:t>
            </a:r>
          </a:p>
          <a:p>
            <a:r>
              <a:rPr lang="nb-NO" dirty="0"/>
              <a:t>Våpenkort </a:t>
            </a:r>
            <a:r>
              <a:rPr lang="nb-NO" dirty="0" err="1"/>
              <a:t>nr</a:t>
            </a:r>
            <a:r>
              <a:rPr lang="nb-NO" dirty="0"/>
              <a:t> 54321 utstedt av Sør-øst Politidistrikt</a:t>
            </a:r>
          </a:p>
        </p:txBody>
      </p:sp>
    </p:spTree>
    <p:extLst>
      <p:ext uri="{BB962C8B-B14F-4D97-AF65-F5344CB8AC3E}">
        <p14:creationId xmlns:p14="http://schemas.microsoft.com/office/powerpoint/2010/main" val="252951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a:bodyPr>
          <a:lstStyle/>
          <a:p>
            <a:r>
              <a:rPr lang="nb-NO" dirty="0"/>
              <a:t>Vi anbefaler at du skaffer deg følgende reglement: </a:t>
            </a:r>
          </a:p>
          <a:p>
            <a:r>
              <a:rPr lang="nb-NO" dirty="0"/>
              <a:t>NSF Fellesreglement</a:t>
            </a:r>
          </a:p>
          <a:p>
            <a:r>
              <a:rPr lang="nb-NO" dirty="0" err="1"/>
              <a:t>ISSFs</a:t>
            </a:r>
            <a:r>
              <a:rPr lang="nb-NO" dirty="0"/>
              <a:t> Tekniske regler for alle </a:t>
            </a:r>
            <a:r>
              <a:rPr lang="nb-NO" dirty="0" err="1"/>
              <a:t>skytegrener</a:t>
            </a:r>
            <a:r>
              <a:rPr lang="nb-NO" dirty="0"/>
              <a:t>*</a:t>
            </a:r>
          </a:p>
          <a:p>
            <a:r>
              <a:rPr lang="nb-NO" dirty="0"/>
              <a:t>ISSFs regler for den aktuelle fagretning (rifle, pistol, viltmål eller lerdue)*</a:t>
            </a:r>
          </a:p>
          <a:p>
            <a:r>
              <a:rPr lang="nb-NO" dirty="0"/>
              <a:t>For pistol: Eget hefte for feltpistol</a:t>
            </a:r>
          </a:p>
          <a:p>
            <a:r>
              <a:rPr lang="nb-NO" dirty="0"/>
              <a:t>For lerdue: Eget hefte for Nordisk </a:t>
            </a:r>
            <a:r>
              <a:rPr lang="nb-NO" dirty="0" err="1"/>
              <a:t>Trap</a:t>
            </a:r>
            <a:br>
              <a:rPr lang="nb-NO" dirty="0"/>
            </a:br>
            <a:br>
              <a:rPr lang="nb-NO" dirty="0"/>
            </a:br>
            <a:r>
              <a:rPr lang="nb-NO" dirty="0"/>
              <a:t>* Slått sammen i papirversjonen</a:t>
            </a:r>
          </a:p>
          <a:p>
            <a:endParaRPr lang="nb-NO" dirty="0"/>
          </a:p>
        </p:txBody>
      </p:sp>
      <p:sp>
        <p:nvSpPr>
          <p:cNvPr id="3" name="Tittel 2"/>
          <p:cNvSpPr>
            <a:spLocks noGrp="1"/>
          </p:cNvSpPr>
          <p:nvPr>
            <p:ph type="title"/>
          </p:nvPr>
        </p:nvSpPr>
        <p:spPr/>
        <p:txBody>
          <a:bodyPr/>
          <a:lstStyle/>
          <a:p>
            <a:r>
              <a:rPr lang="nb-NO" dirty="0"/>
              <a:t>Reglementer</a:t>
            </a:r>
          </a:p>
        </p:txBody>
      </p:sp>
    </p:spTree>
    <p:extLst>
      <p:ext uri="{BB962C8B-B14F-4D97-AF65-F5344CB8AC3E}">
        <p14:creationId xmlns:p14="http://schemas.microsoft.com/office/powerpoint/2010/main" val="278235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r>
              <a:rPr lang="nb-NO" dirty="0"/>
              <a:t>Våpentyper og øvelsesprogram innen NSF</a:t>
            </a:r>
          </a:p>
        </p:txBody>
      </p:sp>
      <p:pic>
        <p:nvPicPr>
          <p:cNvPr id="8" name="Plassholder for innhold 7"/>
          <p:cNvPicPr>
            <a:picLocks noGrp="1" noChangeAspect="1"/>
          </p:cNvPicPr>
          <p:nvPr>
            <p:ph idx="1"/>
          </p:nvPr>
        </p:nvPicPr>
        <p:blipFill>
          <a:blip r:embed="rId2"/>
          <a:stretch>
            <a:fillRect/>
          </a:stretch>
        </p:blipFill>
        <p:spPr>
          <a:xfrm>
            <a:off x="116632" y="3851920"/>
            <a:ext cx="7589152" cy="4320479"/>
          </a:xfrm>
          <a:prstGeom prst="rect">
            <a:avLst/>
          </a:prstGeom>
        </p:spPr>
      </p:pic>
    </p:spTree>
    <p:extLst>
      <p:ext uri="{BB962C8B-B14F-4D97-AF65-F5344CB8AC3E}">
        <p14:creationId xmlns:p14="http://schemas.microsoft.com/office/powerpoint/2010/main" val="3161515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32" y="1789005"/>
            <a:ext cx="6624736" cy="6959460"/>
          </a:xfrm>
        </p:spPr>
      </p:pic>
      <p:sp>
        <p:nvSpPr>
          <p:cNvPr id="3" name="Tittel 2"/>
          <p:cNvSpPr>
            <a:spLocks noGrp="1"/>
          </p:cNvSpPr>
          <p:nvPr>
            <p:ph type="title"/>
          </p:nvPr>
        </p:nvSpPr>
        <p:spPr/>
        <p:txBody>
          <a:bodyPr/>
          <a:lstStyle/>
          <a:p>
            <a:r>
              <a:rPr lang="nb-NO" dirty="0"/>
              <a:t>Pistolgrener i NSF </a:t>
            </a:r>
          </a:p>
        </p:txBody>
      </p:sp>
    </p:spTree>
    <p:extLst>
      <p:ext uri="{BB962C8B-B14F-4D97-AF65-F5344CB8AC3E}">
        <p14:creationId xmlns:p14="http://schemas.microsoft.com/office/powerpoint/2010/main" val="376840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342900" y="323528"/>
            <a:ext cx="6172200" cy="1670304"/>
          </a:xfrm>
        </p:spPr>
        <p:txBody>
          <a:bodyPr/>
          <a:lstStyle/>
          <a:p>
            <a:r>
              <a:rPr lang="nb-NO" dirty="0"/>
              <a:t>Pistolgrener i NSF </a:t>
            </a:r>
          </a:p>
        </p:txBody>
      </p:sp>
      <p:pic>
        <p:nvPicPr>
          <p:cNvPr id="5"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636" y="1691680"/>
            <a:ext cx="6552728" cy="7605425"/>
          </a:xfrm>
        </p:spPr>
      </p:pic>
    </p:spTree>
    <p:extLst>
      <p:ext uri="{BB962C8B-B14F-4D97-AF65-F5344CB8AC3E}">
        <p14:creationId xmlns:p14="http://schemas.microsoft.com/office/powerpoint/2010/main" val="15195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innhold 12">
            <a:extLst>
              <a:ext uri="{FF2B5EF4-FFF2-40B4-BE49-F238E27FC236}">
                <a16:creationId xmlns:a16="http://schemas.microsoft.com/office/drawing/2014/main" id="{46938FE5-9530-6F98-E011-4F469D240400}"/>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1982087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Riflegrener i NSF</a:t>
            </a:r>
          </a:p>
        </p:txBody>
      </p:sp>
      <p:pic>
        <p:nvPicPr>
          <p:cNvPr id="10" name="Plassholder for innhold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752" y="2244812"/>
            <a:ext cx="6304608" cy="6806528"/>
          </a:xfrm>
        </p:spPr>
      </p:pic>
    </p:spTree>
    <p:extLst>
      <p:ext uri="{BB962C8B-B14F-4D97-AF65-F5344CB8AC3E}">
        <p14:creationId xmlns:p14="http://schemas.microsoft.com/office/powerpoint/2010/main" val="375316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32" y="1691680"/>
            <a:ext cx="6607900" cy="6753205"/>
          </a:xfrm>
        </p:spPr>
      </p:pic>
      <p:sp>
        <p:nvSpPr>
          <p:cNvPr id="3" name="Tittel 2"/>
          <p:cNvSpPr>
            <a:spLocks noGrp="1"/>
          </p:cNvSpPr>
          <p:nvPr>
            <p:ph type="title"/>
          </p:nvPr>
        </p:nvSpPr>
        <p:spPr>
          <a:xfrm>
            <a:off x="334482" y="323528"/>
            <a:ext cx="6172200" cy="1670304"/>
          </a:xfrm>
        </p:spPr>
        <p:txBody>
          <a:bodyPr/>
          <a:lstStyle/>
          <a:p>
            <a:r>
              <a:rPr lang="nb-NO" dirty="0"/>
              <a:t>Viltmålgrener i NSF</a:t>
            </a:r>
          </a:p>
        </p:txBody>
      </p:sp>
    </p:spTree>
    <p:extLst>
      <p:ext uri="{BB962C8B-B14F-4D97-AF65-F5344CB8AC3E}">
        <p14:creationId xmlns:p14="http://schemas.microsoft.com/office/powerpoint/2010/main" val="132402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Lerduegrener i NSF</a:t>
            </a:r>
          </a:p>
        </p:txBody>
      </p:sp>
      <p:pic>
        <p:nvPicPr>
          <p:cNvPr id="17" name="Plassholder for innhold 16"/>
          <p:cNvPicPr>
            <a:picLocks noGrp="1" noChangeAspect="1"/>
          </p:cNvPicPr>
          <p:nvPr>
            <p:ph idx="1"/>
          </p:nvPr>
        </p:nvPicPr>
        <p:blipFill>
          <a:blip r:embed="rId2"/>
          <a:stretch>
            <a:fillRect/>
          </a:stretch>
        </p:blipFill>
        <p:spPr>
          <a:xfrm>
            <a:off x="548681" y="3258537"/>
            <a:ext cx="5910016" cy="5561935"/>
          </a:xfrm>
          <a:prstGeom prst="rect">
            <a:avLst/>
          </a:prstGeom>
        </p:spPr>
      </p:pic>
    </p:spTree>
    <p:extLst>
      <p:ext uri="{BB962C8B-B14F-4D97-AF65-F5344CB8AC3E}">
        <p14:creationId xmlns:p14="http://schemas.microsoft.com/office/powerpoint/2010/main" val="163110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436" y="2123728"/>
            <a:ext cx="3987788" cy="7013406"/>
          </a:xfrm>
        </p:spPr>
      </p:pic>
      <p:sp>
        <p:nvSpPr>
          <p:cNvPr id="3" name="Tittel 2"/>
          <p:cNvSpPr>
            <a:spLocks noGrp="1"/>
          </p:cNvSpPr>
          <p:nvPr>
            <p:ph type="title"/>
          </p:nvPr>
        </p:nvSpPr>
        <p:spPr/>
        <p:txBody>
          <a:bodyPr/>
          <a:lstStyle/>
          <a:p>
            <a:r>
              <a:rPr lang="nb-NO" dirty="0"/>
              <a:t>Skiver for pistol- og rifleøvelsene </a:t>
            </a:r>
          </a:p>
        </p:txBody>
      </p:sp>
    </p:spTree>
    <p:extLst>
      <p:ext uri="{BB962C8B-B14F-4D97-AF65-F5344CB8AC3E}">
        <p14:creationId xmlns:p14="http://schemas.microsoft.com/office/powerpoint/2010/main" val="1005416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712" y="2080499"/>
            <a:ext cx="5256584" cy="3678716"/>
          </a:xfrm>
        </p:spPr>
      </p:pic>
      <p:sp>
        <p:nvSpPr>
          <p:cNvPr id="3" name="Tittel 2"/>
          <p:cNvSpPr>
            <a:spLocks noGrp="1"/>
          </p:cNvSpPr>
          <p:nvPr>
            <p:ph type="title"/>
          </p:nvPr>
        </p:nvSpPr>
        <p:spPr/>
        <p:txBody>
          <a:bodyPr/>
          <a:lstStyle/>
          <a:p>
            <a:r>
              <a:rPr lang="nb-NO" dirty="0"/>
              <a:t>Skiver for </a:t>
            </a:r>
            <a:r>
              <a:rPr lang="nb-NO" dirty="0" err="1"/>
              <a:t>viltmåløvelsene</a:t>
            </a:r>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7" y="5693021"/>
            <a:ext cx="6660841" cy="3450979"/>
          </a:xfrm>
          <a:prstGeom prst="rect">
            <a:avLst/>
          </a:prstGeom>
        </p:spPr>
      </p:pic>
    </p:spTree>
    <p:extLst>
      <p:ext uri="{BB962C8B-B14F-4D97-AF65-F5344CB8AC3E}">
        <p14:creationId xmlns:p14="http://schemas.microsoft.com/office/powerpoint/2010/main" val="2535183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54051" y="3567288"/>
            <a:ext cx="5556250" cy="5181175"/>
          </a:xfrm>
        </p:spPr>
        <p:txBody>
          <a:bodyPr/>
          <a:lstStyle/>
          <a:p>
            <a:pPr>
              <a:lnSpc>
                <a:spcPct val="90000"/>
              </a:lnSpc>
            </a:pPr>
            <a:r>
              <a:rPr lang="nb-NO" sz="3200" u="sng" dirty="0"/>
              <a:t>Vedlikehold:</a:t>
            </a:r>
            <a:r>
              <a:rPr lang="nb-NO" sz="3200" dirty="0"/>
              <a:t> </a:t>
            </a:r>
          </a:p>
          <a:p>
            <a:pPr>
              <a:lnSpc>
                <a:spcPct val="90000"/>
              </a:lnSpc>
            </a:pPr>
            <a:r>
              <a:rPr lang="nb-NO" sz="3200" dirty="0"/>
              <a:t>Demontering</a:t>
            </a:r>
          </a:p>
          <a:p>
            <a:pPr>
              <a:lnSpc>
                <a:spcPct val="90000"/>
              </a:lnSpc>
            </a:pPr>
            <a:r>
              <a:rPr lang="nb-NO" sz="3200" dirty="0"/>
              <a:t>Fjerning av fuktighet, kruttslam, fett, bly osv. </a:t>
            </a:r>
          </a:p>
          <a:p>
            <a:pPr>
              <a:lnSpc>
                <a:spcPct val="90000"/>
              </a:lnSpc>
            </a:pPr>
            <a:r>
              <a:rPr lang="nb-NO" sz="3200" dirty="0"/>
              <a:t>Vær svært forsiktig ved puss av løpet</a:t>
            </a:r>
          </a:p>
          <a:p>
            <a:pPr>
              <a:lnSpc>
                <a:spcPct val="90000"/>
              </a:lnSpc>
            </a:pPr>
            <a:r>
              <a:rPr lang="nb-NO" sz="3200" dirty="0"/>
              <a:t>Puss om mulig løpet fra kammer-enden.</a:t>
            </a:r>
          </a:p>
          <a:p>
            <a:pPr>
              <a:lnSpc>
                <a:spcPct val="90000"/>
              </a:lnSpc>
            </a:pPr>
            <a:r>
              <a:rPr lang="nb-NO" sz="3200" dirty="0"/>
              <a:t>Fjern fingeravtrykk!</a:t>
            </a:r>
          </a:p>
          <a:p>
            <a:pPr>
              <a:lnSpc>
                <a:spcPct val="90000"/>
              </a:lnSpc>
            </a:pPr>
            <a:r>
              <a:rPr lang="nb-NO" sz="3200" dirty="0"/>
              <a:t>Legg på tynt lag med olje. </a:t>
            </a:r>
          </a:p>
          <a:p>
            <a:pPr>
              <a:lnSpc>
                <a:spcPct val="90000"/>
              </a:lnSpc>
              <a:buFontTx/>
              <a:buNone/>
            </a:pPr>
            <a:endParaRPr lang="nb-NO" dirty="0"/>
          </a:p>
          <a:p>
            <a:endParaRPr lang="nb-NO" dirty="0"/>
          </a:p>
        </p:txBody>
      </p:sp>
      <p:sp>
        <p:nvSpPr>
          <p:cNvPr id="3" name="Tittel 2"/>
          <p:cNvSpPr>
            <a:spLocks noGrp="1"/>
          </p:cNvSpPr>
          <p:nvPr>
            <p:ph type="title"/>
          </p:nvPr>
        </p:nvSpPr>
        <p:spPr/>
        <p:txBody>
          <a:bodyPr/>
          <a:lstStyle/>
          <a:p>
            <a:r>
              <a:rPr lang="nb-NO" dirty="0" err="1"/>
              <a:t>Våpenpuss</a:t>
            </a:r>
            <a:r>
              <a:rPr lang="nb-NO" dirty="0"/>
              <a:t> og våpenskjøtsel </a:t>
            </a:r>
          </a:p>
        </p:txBody>
      </p:sp>
    </p:spTree>
    <p:extLst>
      <p:ext uri="{BB962C8B-B14F-4D97-AF65-F5344CB8AC3E}">
        <p14:creationId xmlns:p14="http://schemas.microsoft.com/office/powerpoint/2010/main" val="721641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lnSpcReduction="10000"/>
          </a:bodyPr>
          <a:lstStyle/>
          <a:p>
            <a:r>
              <a:rPr lang="nb-NO" sz="3200" dirty="0"/>
              <a:t>Pussestokk.</a:t>
            </a:r>
          </a:p>
          <a:p>
            <a:r>
              <a:rPr lang="nb-NO" sz="3200" dirty="0"/>
              <a:t>Pussefiller/propper.</a:t>
            </a:r>
          </a:p>
          <a:p>
            <a:r>
              <a:rPr lang="nb-NO" sz="3200" dirty="0"/>
              <a:t>Bronse/nylonbørste.</a:t>
            </a:r>
          </a:p>
          <a:p>
            <a:r>
              <a:rPr lang="nb-NO" sz="3200" dirty="0"/>
              <a:t>Renseolje, </a:t>
            </a:r>
            <a:r>
              <a:rPr lang="nb-NO" sz="3200" dirty="0" err="1"/>
              <a:t>nitrossolvent</a:t>
            </a:r>
            <a:r>
              <a:rPr lang="nb-NO" sz="3200" dirty="0"/>
              <a:t> olje. </a:t>
            </a:r>
          </a:p>
          <a:p>
            <a:r>
              <a:rPr lang="nb-NO" sz="3200" dirty="0"/>
              <a:t>Dersom man skyter med mantlet ammunisjon, bør man pusse med egnet </a:t>
            </a:r>
            <a:r>
              <a:rPr lang="nb-NO" sz="3200" dirty="0" err="1"/>
              <a:t>mantelfjerner</a:t>
            </a:r>
            <a:r>
              <a:rPr lang="nb-NO" sz="3200" dirty="0"/>
              <a:t>. </a:t>
            </a:r>
          </a:p>
          <a:p>
            <a:r>
              <a:rPr lang="nb-NO" sz="3200" dirty="0"/>
              <a:t>Smøreolje</a:t>
            </a:r>
          </a:p>
          <a:p>
            <a:endParaRPr lang="nb-NO" dirty="0"/>
          </a:p>
        </p:txBody>
      </p:sp>
      <p:sp>
        <p:nvSpPr>
          <p:cNvPr id="3" name="Tittel 2"/>
          <p:cNvSpPr>
            <a:spLocks noGrp="1"/>
          </p:cNvSpPr>
          <p:nvPr>
            <p:ph type="title"/>
          </p:nvPr>
        </p:nvSpPr>
        <p:spPr/>
        <p:txBody>
          <a:bodyPr/>
          <a:lstStyle/>
          <a:p>
            <a:r>
              <a:rPr lang="nb-NO" dirty="0"/>
              <a:t>Pusseutstyr</a:t>
            </a:r>
          </a:p>
        </p:txBody>
      </p:sp>
    </p:spTree>
    <p:extLst>
      <p:ext uri="{BB962C8B-B14F-4D97-AF65-F5344CB8AC3E}">
        <p14:creationId xmlns:p14="http://schemas.microsoft.com/office/powerpoint/2010/main" val="85849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sz="3200" dirty="0"/>
              <a:t>Våpen og ammunisjon bør oppbevares tørt, nedlåst og helst ved normal romtemperatur.</a:t>
            </a:r>
          </a:p>
          <a:p>
            <a:r>
              <a:rPr lang="nb-NO" sz="3200" dirty="0"/>
              <a:t>Det anbefales å skaffe egen våpenkoffert for transport til og fra trening og konkurranser. </a:t>
            </a:r>
          </a:p>
          <a:p>
            <a:pPr>
              <a:buFontTx/>
              <a:buNone/>
            </a:pPr>
            <a:endParaRPr lang="nb-NO" dirty="0"/>
          </a:p>
          <a:p>
            <a:endParaRPr lang="nb-NO" dirty="0"/>
          </a:p>
          <a:p>
            <a:endParaRPr lang="nb-NO" dirty="0"/>
          </a:p>
        </p:txBody>
      </p:sp>
      <p:sp>
        <p:nvSpPr>
          <p:cNvPr id="3" name="Tittel 2"/>
          <p:cNvSpPr>
            <a:spLocks noGrp="1"/>
          </p:cNvSpPr>
          <p:nvPr>
            <p:ph type="title"/>
          </p:nvPr>
        </p:nvSpPr>
        <p:spPr/>
        <p:txBody>
          <a:bodyPr/>
          <a:lstStyle/>
          <a:p>
            <a:r>
              <a:rPr lang="nb-NO" dirty="0"/>
              <a:t>Oppbevaring</a:t>
            </a:r>
          </a:p>
        </p:txBody>
      </p:sp>
    </p:spTree>
    <p:extLst>
      <p:ext uri="{BB962C8B-B14F-4D97-AF65-F5344CB8AC3E}">
        <p14:creationId xmlns:p14="http://schemas.microsoft.com/office/powerpoint/2010/main" val="3361803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pPr>
              <a:lnSpc>
                <a:spcPct val="90000"/>
              </a:lnSpc>
            </a:pPr>
            <a:r>
              <a:rPr lang="nb-NO" sz="2800" dirty="0"/>
              <a:t>Kjennskap til sikkerhets- og ordensregler – og følge dem!</a:t>
            </a:r>
          </a:p>
          <a:p>
            <a:pPr>
              <a:lnSpc>
                <a:spcPct val="90000"/>
              </a:lnSpc>
            </a:pPr>
            <a:r>
              <a:rPr lang="nb-NO" sz="2800" dirty="0"/>
              <a:t>Følge </a:t>
            </a:r>
            <a:r>
              <a:rPr lang="nb-NO" sz="2800" dirty="0" err="1"/>
              <a:t>skyteleders</a:t>
            </a:r>
            <a:r>
              <a:rPr lang="nb-NO" sz="2800" dirty="0"/>
              <a:t>/ standplassleders anvisninger.</a:t>
            </a:r>
          </a:p>
          <a:p>
            <a:pPr>
              <a:lnSpc>
                <a:spcPct val="90000"/>
              </a:lnSpc>
            </a:pPr>
            <a:r>
              <a:rPr lang="nb-NO" sz="2800" dirty="0"/>
              <a:t>Ansvarlig for eget våpen og utstyr. </a:t>
            </a:r>
          </a:p>
          <a:p>
            <a:pPr>
              <a:lnSpc>
                <a:spcPct val="90000"/>
              </a:lnSpc>
            </a:pPr>
            <a:r>
              <a:rPr lang="nb-NO" sz="2800" dirty="0"/>
              <a:t>Om du ønsker å se på andres våpen, så skal dette skje i forståelse med eier. </a:t>
            </a:r>
          </a:p>
          <a:p>
            <a:pPr>
              <a:lnSpc>
                <a:spcPct val="90000"/>
              </a:lnSpc>
            </a:pPr>
            <a:r>
              <a:rPr lang="nb-NO" sz="2800" dirty="0"/>
              <a:t>Alkohol og andre rusmidler og skyting hører ikke sammen.</a:t>
            </a:r>
          </a:p>
          <a:p>
            <a:pPr>
              <a:lnSpc>
                <a:spcPct val="90000"/>
              </a:lnSpc>
            </a:pPr>
            <a:r>
              <a:rPr lang="nb-NO" sz="2800" dirty="0"/>
              <a:t>Rolig og behersket opptreden fremmer sikkerheten.   </a:t>
            </a:r>
          </a:p>
          <a:p>
            <a:pPr>
              <a:lnSpc>
                <a:spcPct val="90000"/>
              </a:lnSpc>
            </a:pPr>
            <a:endParaRPr lang="nb-NO" dirty="0"/>
          </a:p>
          <a:p>
            <a:endParaRPr lang="nb-NO" dirty="0"/>
          </a:p>
        </p:txBody>
      </p:sp>
      <p:sp>
        <p:nvSpPr>
          <p:cNvPr id="3" name="Tittel 2"/>
          <p:cNvSpPr>
            <a:spLocks noGrp="1"/>
          </p:cNvSpPr>
          <p:nvPr>
            <p:ph type="title"/>
          </p:nvPr>
        </p:nvSpPr>
        <p:spPr/>
        <p:txBody>
          <a:bodyPr/>
          <a:lstStyle/>
          <a:p>
            <a:r>
              <a:rPr lang="nb-NO" dirty="0"/>
              <a:t>Opptreden på skytebanen</a:t>
            </a:r>
          </a:p>
        </p:txBody>
      </p:sp>
    </p:spTree>
    <p:extLst>
      <p:ext uri="{BB962C8B-B14F-4D97-AF65-F5344CB8AC3E}">
        <p14:creationId xmlns:p14="http://schemas.microsoft.com/office/powerpoint/2010/main" val="3023144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dirty="0"/>
          </a:p>
        </p:txBody>
      </p:sp>
      <p:sp>
        <p:nvSpPr>
          <p:cNvPr id="3" name="Tittel 2"/>
          <p:cNvSpPr>
            <a:spLocks noGrp="1"/>
          </p:cNvSpPr>
          <p:nvPr>
            <p:ph type="title"/>
          </p:nvPr>
        </p:nvSpPr>
        <p:spPr/>
        <p:txBody>
          <a:bodyPr/>
          <a:lstStyle/>
          <a:p>
            <a:r>
              <a:rPr lang="nb-NO" dirty="0"/>
              <a:t>Slik sikter du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7745"/>
            <a:ext cx="69246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55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diagram, skjermbilde, Parallell&#10;&#10;Automatisk generert beskrivelse">
            <a:extLst>
              <a:ext uri="{FF2B5EF4-FFF2-40B4-BE49-F238E27FC236}">
                <a16:creationId xmlns:a16="http://schemas.microsoft.com/office/drawing/2014/main" id="{9E6E6ED9-5B89-E980-4FB4-0A0618A06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32" y="251520"/>
            <a:ext cx="6624736" cy="8235582"/>
          </a:xfrm>
          <a:prstGeom prst="rect">
            <a:avLst/>
          </a:prstGeom>
        </p:spPr>
      </p:pic>
    </p:spTree>
    <p:extLst>
      <p:ext uri="{BB962C8B-B14F-4D97-AF65-F5344CB8AC3E}">
        <p14:creationId xmlns:p14="http://schemas.microsoft.com/office/powerpoint/2010/main" val="183050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342900" y="2915816"/>
            <a:ext cx="6038428" cy="4960968"/>
          </a:xfrm>
        </p:spPr>
        <p:txBody>
          <a:bodyPr>
            <a:noAutofit/>
          </a:bodyPr>
          <a:lstStyle/>
          <a:p>
            <a:pPr>
              <a:lnSpc>
                <a:spcPct val="90000"/>
              </a:lnSpc>
            </a:pPr>
            <a:r>
              <a:rPr lang="nb-NO" sz="3200" u="sng" dirty="0"/>
              <a:t>NIFs lov:</a:t>
            </a:r>
            <a:endParaRPr lang="nb-NO" sz="3200" dirty="0"/>
          </a:p>
          <a:p>
            <a:pPr>
              <a:lnSpc>
                <a:spcPct val="90000"/>
              </a:lnSpc>
              <a:buFontTx/>
              <a:buNone/>
            </a:pPr>
            <a:r>
              <a:rPr lang="nb-NO" sz="3200" dirty="0"/>
              <a:t>	§1-1 NIF består av </a:t>
            </a:r>
          </a:p>
          <a:p>
            <a:pPr>
              <a:lnSpc>
                <a:spcPct val="90000"/>
              </a:lnSpc>
              <a:buFontTx/>
              <a:buNone/>
            </a:pPr>
            <a:r>
              <a:rPr lang="nb-NO" sz="3200" dirty="0"/>
              <a:t>	- særforbund</a:t>
            </a:r>
          </a:p>
          <a:p>
            <a:pPr>
              <a:lnSpc>
                <a:spcPct val="90000"/>
              </a:lnSpc>
              <a:buFontTx/>
              <a:buNone/>
            </a:pPr>
            <a:r>
              <a:rPr lang="nb-NO" sz="3200" dirty="0"/>
              <a:t>	- idrettskretser</a:t>
            </a:r>
          </a:p>
          <a:p>
            <a:pPr>
              <a:lnSpc>
                <a:spcPct val="90000"/>
              </a:lnSpc>
              <a:buFontTx/>
              <a:buNone/>
            </a:pPr>
            <a:r>
              <a:rPr lang="nb-NO" sz="3200" dirty="0"/>
              <a:t>	- særkretser</a:t>
            </a:r>
          </a:p>
          <a:p>
            <a:pPr>
              <a:lnSpc>
                <a:spcPct val="90000"/>
              </a:lnSpc>
              <a:buFontTx/>
              <a:buNone/>
            </a:pPr>
            <a:r>
              <a:rPr lang="nb-NO" sz="3200" dirty="0"/>
              <a:t>	- idrettsråd i kommunene</a:t>
            </a:r>
          </a:p>
          <a:p>
            <a:pPr>
              <a:lnSpc>
                <a:spcPct val="90000"/>
              </a:lnSpc>
              <a:buFontTx/>
              <a:buNone/>
            </a:pPr>
            <a:r>
              <a:rPr lang="nb-NO" sz="3200" dirty="0"/>
              <a:t>	- lag</a:t>
            </a:r>
          </a:p>
          <a:p>
            <a:pPr>
              <a:lnSpc>
                <a:spcPct val="90000"/>
              </a:lnSpc>
              <a:buFontTx/>
              <a:buNone/>
            </a:pPr>
            <a:r>
              <a:rPr lang="nb-NO" sz="3200" dirty="0"/>
              <a:t>	Skytterklubbene er medlem både i NIF og Skytterforbundet.</a:t>
            </a:r>
          </a:p>
        </p:txBody>
      </p:sp>
      <p:sp>
        <p:nvSpPr>
          <p:cNvPr id="3" name="Tittel 2"/>
          <p:cNvSpPr>
            <a:spLocks noGrp="1"/>
          </p:cNvSpPr>
          <p:nvPr>
            <p:ph type="title"/>
          </p:nvPr>
        </p:nvSpPr>
        <p:spPr/>
        <p:txBody>
          <a:bodyPr>
            <a:normAutofit fontScale="90000"/>
          </a:bodyPr>
          <a:lstStyle/>
          <a:p>
            <a:r>
              <a:rPr lang="nb-NO" dirty="0"/>
              <a:t>	Vårt lag er tilsluttet 		Norges Idrettsforbund</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144" y="7590378"/>
            <a:ext cx="1656184" cy="1093081"/>
          </a:xfrm>
          <a:prstGeom prst="rect">
            <a:avLst/>
          </a:prstGeom>
        </p:spPr>
      </p:pic>
    </p:spTree>
    <p:extLst>
      <p:ext uri="{BB962C8B-B14F-4D97-AF65-F5344CB8AC3E}">
        <p14:creationId xmlns:p14="http://schemas.microsoft.com/office/powerpoint/2010/main" val="296278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a:bodyPr>
          <a:lstStyle/>
          <a:p>
            <a:pPr>
              <a:lnSpc>
                <a:spcPct val="90000"/>
              </a:lnSpc>
            </a:pPr>
            <a:r>
              <a:rPr lang="nb-NO" dirty="0"/>
              <a:t>§10.4: Medlemmet plikter å overholde NIFs, tilsluttede </a:t>
            </a:r>
            <a:r>
              <a:rPr lang="nb-NO" dirty="0" err="1"/>
              <a:t>organisjonsledds</a:t>
            </a:r>
            <a:r>
              <a:rPr lang="nb-NO" dirty="0"/>
              <a:t> og idrettslagets regelverk og vedtak. </a:t>
            </a:r>
          </a:p>
          <a:p>
            <a:pPr>
              <a:lnSpc>
                <a:spcPct val="90000"/>
              </a:lnSpc>
            </a:pPr>
            <a:r>
              <a:rPr lang="nb-NO" dirty="0"/>
              <a:t>Medlemskap: </a:t>
            </a:r>
          </a:p>
          <a:p>
            <a:pPr>
              <a:lnSpc>
                <a:spcPct val="90000"/>
              </a:lnSpc>
              <a:buFontTx/>
              <a:buNone/>
            </a:pPr>
            <a:r>
              <a:rPr lang="nb-NO" dirty="0"/>
              <a:t>	- økonomiske forpliktelser må være gjort opp, også for klubber man har vært medlem i tidligere. </a:t>
            </a:r>
          </a:p>
          <a:p>
            <a:pPr>
              <a:lnSpc>
                <a:spcPct val="90000"/>
              </a:lnSpc>
              <a:buFontTx/>
              <a:buNone/>
            </a:pPr>
            <a:r>
              <a:rPr lang="nb-NO" dirty="0"/>
              <a:t>	- gyldig når kontingent er betalt. </a:t>
            </a:r>
          </a:p>
          <a:p>
            <a:endParaRPr lang="nb-NO" dirty="0"/>
          </a:p>
        </p:txBody>
      </p:sp>
      <p:sp>
        <p:nvSpPr>
          <p:cNvPr id="3" name="Tittel 2"/>
          <p:cNvSpPr>
            <a:spLocks noGrp="1"/>
          </p:cNvSpPr>
          <p:nvPr>
            <p:ph type="title"/>
          </p:nvPr>
        </p:nvSpPr>
        <p:spPr/>
        <p:txBody>
          <a:bodyPr/>
          <a:lstStyle/>
          <a:p>
            <a:r>
              <a:rPr lang="nb-NO" dirty="0"/>
              <a:t>NIFs lov </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112" y="7452320"/>
            <a:ext cx="2083568" cy="1375155"/>
          </a:xfrm>
          <a:prstGeom prst="rect">
            <a:avLst/>
          </a:prstGeom>
        </p:spPr>
      </p:pic>
    </p:spTree>
    <p:extLst>
      <p:ext uri="{BB962C8B-B14F-4D97-AF65-F5344CB8AC3E}">
        <p14:creationId xmlns:p14="http://schemas.microsoft.com/office/powerpoint/2010/main" val="214928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70000" lnSpcReduction="20000"/>
          </a:bodyPr>
          <a:lstStyle/>
          <a:p>
            <a:r>
              <a:rPr lang="nb-NO" sz="3200" dirty="0"/>
              <a:t>§11-4 Straff kan ilegges når:</a:t>
            </a:r>
          </a:p>
          <a:p>
            <a:r>
              <a:rPr lang="nb-NO" sz="3200" dirty="0"/>
              <a:t>bryter regler eller vedtak</a:t>
            </a:r>
          </a:p>
          <a:p>
            <a:r>
              <a:rPr lang="nb-NO" sz="3200" dirty="0"/>
              <a:t>opptrer uredelig eller uhøvisk. </a:t>
            </a:r>
          </a:p>
          <a:p>
            <a:r>
              <a:rPr lang="nb-NO" sz="3200" dirty="0"/>
              <a:t>deltar i pengespill vedrørende en konkurranse</a:t>
            </a:r>
          </a:p>
          <a:p>
            <a:r>
              <a:rPr lang="nb-NO" sz="3200" dirty="0"/>
              <a:t>Begår økonomiske misligheter</a:t>
            </a:r>
          </a:p>
          <a:p>
            <a:r>
              <a:rPr lang="nb-NO" sz="3200" dirty="0"/>
              <a:t>gir uriktige eller villedende opplysninger eller forklaringer</a:t>
            </a:r>
          </a:p>
          <a:p>
            <a:r>
              <a:rPr lang="nb-NO" sz="3200" dirty="0"/>
              <a:t>nyter alkohol/rusmidler på bane/anlegg eller garderobe for spillere, ledere eller lag eller serverer alkohol ved arrangementer i regi av NIF eller underordnede organisasjonsledd der personer er under 18 år deltar. </a:t>
            </a:r>
          </a:p>
          <a:p>
            <a:endParaRPr lang="nb-NO" dirty="0"/>
          </a:p>
        </p:txBody>
      </p:sp>
      <p:sp>
        <p:nvSpPr>
          <p:cNvPr id="3" name="Tittel 2"/>
          <p:cNvSpPr>
            <a:spLocks noGrp="1"/>
          </p:cNvSpPr>
          <p:nvPr>
            <p:ph type="title"/>
          </p:nvPr>
        </p:nvSpPr>
        <p:spPr/>
        <p:txBody>
          <a:bodyPr/>
          <a:lstStyle/>
          <a:p>
            <a:r>
              <a:rPr lang="nb-NO" dirty="0"/>
              <a:t>NIFs lov</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112" y="7561959"/>
            <a:ext cx="2192671" cy="1447163"/>
          </a:xfrm>
          <a:prstGeom prst="rect">
            <a:avLst/>
          </a:prstGeom>
        </p:spPr>
      </p:pic>
    </p:spTree>
    <p:extLst>
      <p:ext uri="{BB962C8B-B14F-4D97-AF65-F5344CB8AC3E}">
        <p14:creationId xmlns:p14="http://schemas.microsoft.com/office/powerpoint/2010/main" val="322489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pPr>
              <a:lnSpc>
                <a:spcPct val="90000"/>
              </a:lnSpc>
            </a:pPr>
            <a:r>
              <a:rPr lang="nb-NO" dirty="0"/>
              <a:t>§1 og 3 Formål og oppgaver: </a:t>
            </a:r>
          </a:p>
          <a:p>
            <a:pPr>
              <a:lnSpc>
                <a:spcPct val="90000"/>
              </a:lnSpc>
              <a:buFontTx/>
              <a:buNone/>
            </a:pPr>
            <a:r>
              <a:rPr lang="nb-NO" dirty="0"/>
              <a:t>	-organisere og fremme skyting</a:t>
            </a:r>
          </a:p>
          <a:p>
            <a:pPr>
              <a:lnSpc>
                <a:spcPct val="90000"/>
              </a:lnSpc>
              <a:buFontTx/>
              <a:buNone/>
            </a:pPr>
            <a:r>
              <a:rPr lang="nb-NO" dirty="0"/>
              <a:t>	-utvikle regler, nasjonalt og internasjonalt. </a:t>
            </a:r>
          </a:p>
          <a:p>
            <a:pPr>
              <a:lnSpc>
                <a:spcPct val="90000"/>
              </a:lnSpc>
              <a:buFontTx/>
              <a:buNone/>
            </a:pPr>
            <a:r>
              <a:rPr lang="nb-NO" dirty="0"/>
              <a:t>	-representere norsk skyting internasjonalt, bindeledd mellom nasjonale og internasjonale skytterorganisasjoner, formidle eller arrangere konkurranser- </a:t>
            </a:r>
          </a:p>
          <a:p>
            <a:pPr>
              <a:lnSpc>
                <a:spcPct val="90000"/>
              </a:lnSpc>
              <a:buFontTx/>
              <a:buNone/>
            </a:pPr>
            <a:r>
              <a:rPr lang="nb-NO" dirty="0"/>
              <a:t>	Forbundstinget er forbundets høyeste myndighet.</a:t>
            </a:r>
          </a:p>
          <a:p>
            <a:endParaRPr lang="nb-NO" dirty="0"/>
          </a:p>
        </p:txBody>
      </p:sp>
      <p:sp>
        <p:nvSpPr>
          <p:cNvPr id="3" name="Tittel 2"/>
          <p:cNvSpPr>
            <a:spLocks noGrp="1"/>
          </p:cNvSpPr>
          <p:nvPr>
            <p:ph type="title"/>
          </p:nvPr>
        </p:nvSpPr>
        <p:spPr/>
        <p:txBody>
          <a:bodyPr/>
          <a:lstStyle/>
          <a:p>
            <a:r>
              <a:rPr lang="nb-NO" dirty="0"/>
              <a:t>NSFs lov </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184" y="7380312"/>
            <a:ext cx="1618454" cy="1618454"/>
          </a:xfrm>
          <a:prstGeom prst="rect">
            <a:avLst/>
          </a:prstGeom>
        </p:spPr>
      </p:pic>
    </p:spTree>
    <p:extLst>
      <p:ext uri="{BB962C8B-B14F-4D97-AF65-F5344CB8AC3E}">
        <p14:creationId xmlns:p14="http://schemas.microsoft.com/office/powerpoint/2010/main" val="175144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a:bodyPr>
          <a:lstStyle/>
          <a:p>
            <a:pPr marL="0" indent="0">
              <a:lnSpc>
                <a:spcPct val="90000"/>
              </a:lnSpc>
              <a:buNone/>
            </a:pPr>
            <a:r>
              <a:rPr lang="nb-NO" sz="3200" u="sng" dirty="0"/>
              <a:t>3.1 Generelle sikkerhetsregler</a:t>
            </a:r>
          </a:p>
          <a:p>
            <a:pPr>
              <a:lnSpc>
                <a:spcPct val="90000"/>
              </a:lnSpc>
            </a:pPr>
            <a:r>
              <a:rPr lang="nb-NO" dirty="0"/>
              <a:t>Bestemmelser om sikkerhet finnes i flere regelverk, i rangert rekkefølge:</a:t>
            </a:r>
            <a:br>
              <a:rPr lang="nb-NO" dirty="0"/>
            </a:br>
            <a:r>
              <a:rPr lang="nb-NO" dirty="0"/>
              <a:t>1. Våpenloven og forskrifter</a:t>
            </a:r>
            <a:br>
              <a:rPr lang="nb-NO" dirty="0"/>
            </a:br>
            <a:r>
              <a:rPr lang="nb-NO" dirty="0"/>
              <a:t>2. Baneinstruks</a:t>
            </a:r>
            <a:br>
              <a:rPr lang="nb-NO" dirty="0"/>
            </a:br>
            <a:r>
              <a:rPr lang="nb-NO" dirty="0"/>
              <a:t>3. Fellesreglementet</a:t>
            </a:r>
            <a:br>
              <a:rPr lang="nb-NO" dirty="0"/>
            </a:br>
            <a:r>
              <a:rPr lang="nb-NO" dirty="0"/>
              <a:t>4. Konkurranseregelverket</a:t>
            </a:r>
          </a:p>
          <a:p>
            <a:endParaRPr lang="nb-NO" dirty="0"/>
          </a:p>
        </p:txBody>
      </p:sp>
      <p:sp>
        <p:nvSpPr>
          <p:cNvPr id="3" name="Tittel 2"/>
          <p:cNvSpPr>
            <a:spLocks noGrp="1"/>
          </p:cNvSpPr>
          <p:nvPr>
            <p:ph type="title"/>
          </p:nvPr>
        </p:nvSpPr>
        <p:spPr/>
        <p:txBody>
          <a:bodyPr/>
          <a:lstStyle/>
          <a:p>
            <a:r>
              <a:rPr lang="nb-NO" dirty="0"/>
              <a:t>Fellesreglementet</a:t>
            </a:r>
          </a:p>
        </p:txBody>
      </p:sp>
    </p:spTree>
    <p:extLst>
      <p:ext uri="{BB962C8B-B14F-4D97-AF65-F5344CB8AC3E}">
        <p14:creationId xmlns:p14="http://schemas.microsoft.com/office/powerpoint/2010/main" val="202316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4C371-2D44-D3E8-B745-BD4D11211B06}"/>
            </a:ext>
          </a:extLst>
        </p:cNvPr>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446DBC3-10B5-002D-F353-DF7BC1E0DE8A}"/>
              </a:ext>
            </a:extLst>
          </p:cNvPr>
          <p:cNvSpPr>
            <a:spLocks noGrp="1"/>
          </p:cNvSpPr>
          <p:nvPr>
            <p:ph idx="1"/>
          </p:nvPr>
        </p:nvSpPr>
        <p:spPr/>
        <p:txBody>
          <a:bodyPr>
            <a:normAutofit/>
          </a:bodyPr>
          <a:lstStyle/>
          <a:p>
            <a:pPr marL="0" indent="0">
              <a:lnSpc>
                <a:spcPct val="90000"/>
              </a:lnSpc>
              <a:buNone/>
            </a:pPr>
            <a:r>
              <a:rPr lang="nb-NO" sz="2500" u="sng" dirty="0"/>
              <a:t>3.1.1 Alkohol og andre rusmidler</a:t>
            </a:r>
          </a:p>
          <a:p>
            <a:pPr>
              <a:lnSpc>
                <a:spcPct val="90000"/>
              </a:lnSpc>
            </a:pPr>
            <a:r>
              <a:rPr lang="nb-NO" sz="2200" dirty="0"/>
              <a:t>Forbudt å delta i skyteaktivitet under påvirkning av alkohol eller stoffer med liknende virkning</a:t>
            </a:r>
          </a:p>
          <a:p>
            <a:pPr>
              <a:lnSpc>
                <a:spcPct val="90000"/>
              </a:lnSpc>
            </a:pPr>
            <a:r>
              <a:rPr lang="nb-NO" sz="2200" dirty="0"/>
              <a:t>Røyking og e-sigaretter er forbudt når aktivitet pågår</a:t>
            </a:r>
          </a:p>
          <a:p>
            <a:pPr>
              <a:lnSpc>
                <a:spcPct val="90000"/>
              </a:lnSpc>
            </a:pPr>
            <a:r>
              <a:rPr lang="nb-NO" sz="2200" dirty="0"/>
              <a:t>Bortvisning ev. anmeldelse (ved grovere tilfeller) av personer som bryter med dette. </a:t>
            </a:r>
          </a:p>
          <a:p>
            <a:endParaRPr lang="nb-NO" dirty="0"/>
          </a:p>
        </p:txBody>
      </p:sp>
      <p:sp>
        <p:nvSpPr>
          <p:cNvPr id="3" name="Tittel 2">
            <a:extLst>
              <a:ext uri="{FF2B5EF4-FFF2-40B4-BE49-F238E27FC236}">
                <a16:creationId xmlns:a16="http://schemas.microsoft.com/office/drawing/2014/main" id="{A5189736-3DD2-1A05-6A21-26A7B8BEDA43}"/>
              </a:ext>
            </a:extLst>
          </p:cNvPr>
          <p:cNvSpPr>
            <a:spLocks noGrp="1"/>
          </p:cNvSpPr>
          <p:nvPr>
            <p:ph type="title"/>
          </p:nvPr>
        </p:nvSpPr>
        <p:spPr/>
        <p:txBody>
          <a:bodyPr/>
          <a:lstStyle/>
          <a:p>
            <a:r>
              <a:rPr lang="nb-NO" dirty="0"/>
              <a:t>Fellesreglementet</a:t>
            </a:r>
          </a:p>
        </p:txBody>
      </p:sp>
    </p:spTree>
    <p:extLst>
      <p:ext uri="{BB962C8B-B14F-4D97-AF65-F5344CB8AC3E}">
        <p14:creationId xmlns:p14="http://schemas.microsoft.com/office/powerpoint/2010/main" val="2793105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ølgeform">
  <a:themeElements>
    <a:clrScheme name="Bølg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ølg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ølg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07ded1-0cca-4a9c-a9ed-3adc42b62707">
      <Terms xmlns="http://schemas.microsoft.com/office/infopath/2007/PartnerControls"/>
    </lcf76f155ced4ddcb4097134ff3c332f>
    <TaxCatchAll xmlns="9e538389-cabc-4d4e-918a-8beb7ac0ec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C3AFC9C2C476C43A0EBC83FD12C3506" ma:contentTypeVersion="18" ma:contentTypeDescription="Opprett et nytt dokument." ma:contentTypeScope="" ma:versionID="64f905ecb97fc2d3885c704a50cbaa05">
  <xsd:schema xmlns:xsd="http://www.w3.org/2001/XMLSchema" xmlns:xs="http://www.w3.org/2001/XMLSchema" xmlns:p="http://schemas.microsoft.com/office/2006/metadata/properties" xmlns:ns2="0407ded1-0cca-4a9c-a9ed-3adc42b62707" xmlns:ns3="1b3efd35-8258-464b-ae98-a25615be8447" xmlns:ns4="9e538389-cabc-4d4e-918a-8beb7ac0ecaa" targetNamespace="http://schemas.microsoft.com/office/2006/metadata/properties" ma:root="true" ma:fieldsID="daf087d67aadb2b7b4bb1c2b9564a9d7" ns2:_="" ns3:_="" ns4:_="">
    <xsd:import namespace="0407ded1-0cca-4a9c-a9ed-3adc42b62707"/>
    <xsd:import namespace="1b3efd35-8258-464b-ae98-a25615be8447"/>
    <xsd:import namespace="9e538389-cabc-4d4e-918a-8beb7ac0ec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7ded1-0cca-4a9c-a9ed-3adc42b62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35df68-1123-4a3a-b80a-3e4e7d44f2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3efd35-8258-464b-ae98-a25615be844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538389-cabc-4d4e-918a-8beb7ac0eca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a6d0929-64c6-4795-b43a-96a47ce72dad}" ma:internalName="TaxCatchAll" ma:showField="CatchAllData" ma:web="1b3efd35-8258-464b-ae98-a25615be84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BB34C-A946-495B-9744-B7C6CDDDEA44}">
  <ds:schemaRefs>
    <ds:schemaRef ds:uri="http://schemas.microsoft.com/office/2006/metadata/properties"/>
    <ds:schemaRef ds:uri="http://schemas.microsoft.com/office/infopath/2007/PartnerControls"/>
    <ds:schemaRef ds:uri="0407ded1-0cca-4a9c-a9ed-3adc42b62707"/>
    <ds:schemaRef ds:uri="9e538389-cabc-4d4e-918a-8beb7ac0ecaa"/>
  </ds:schemaRefs>
</ds:datastoreItem>
</file>

<file path=customXml/itemProps2.xml><?xml version="1.0" encoding="utf-8"?>
<ds:datastoreItem xmlns:ds="http://schemas.openxmlformats.org/officeDocument/2006/customXml" ds:itemID="{F0719FC1-D119-4BBA-A067-2FD64DA265EC}">
  <ds:schemaRefs>
    <ds:schemaRef ds:uri="http://schemas.microsoft.com/sharepoint/v3/contenttype/forms"/>
  </ds:schemaRefs>
</ds:datastoreItem>
</file>

<file path=customXml/itemProps3.xml><?xml version="1.0" encoding="utf-8"?>
<ds:datastoreItem xmlns:ds="http://schemas.openxmlformats.org/officeDocument/2006/customXml" ds:itemID="{BEC23721-DE4A-4864-B55E-2BC32B1E6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7ded1-0cca-4a9c-a9ed-3adc42b62707"/>
    <ds:schemaRef ds:uri="1b3efd35-8258-464b-ae98-a25615be8447"/>
    <ds:schemaRef ds:uri="9e538389-cabc-4d4e-918a-8beb7ac0e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ca93399-1184-430d-88a8-107721ef7b66}" enabled="0" method="" siteId="{5ca93399-1184-430d-88a8-107721ef7b66}" removed="1"/>
</clbl:labelList>
</file>

<file path=docProps/app.xml><?xml version="1.0" encoding="utf-8"?>
<Properties xmlns="http://schemas.openxmlformats.org/officeDocument/2006/extended-properties" xmlns:vt="http://schemas.openxmlformats.org/officeDocument/2006/docPropsVTypes">
  <Template>Waveform</Template>
  <TotalTime>802</TotalTime>
  <Words>1085</Words>
  <Application>Microsoft Office PowerPoint</Application>
  <PresentationFormat>Skjermfremvisning (4:3)</PresentationFormat>
  <Paragraphs>131</Paragraphs>
  <Slides>29</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29</vt:i4>
      </vt:variant>
    </vt:vector>
  </HeadingPairs>
  <TitlesOfParts>
    <vt:vector size="32" baseType="lpstr">
      <vt:lpstr>Candara</vt:lpstr>
      <vt:lpstr>Symbol</vt:lpstr>
      <vt:lpstr>Bølgeform</vt:lpstr>
      <vt:lpstr>Velkommen til NSFs Sikkerhetskurs for nye skyttere</vt:lpstr>
      <vt:lpstr>PowerPoint-presentasjon</vt:lpstr>
      <vt:lpstr>PowerPoint-presentasjon</vt:lpstr>
      <vt:lpstr> Vårt lag er tilsluttet   Norges Idrettsforbund</vt:lpstr>
      <vt:lpstr>NIFs lov </vt:lpstr>
      <vt:lpstr>NIFs lov</vt:lpstr>
      <vt:lpstr>NSFs lov </vt:lpstr>
      <vt:lpstr>Fellesreglementet</vt:lpstr>
      <vt:lpstr>Fellesreglementet</vt:lpstr>
      <vt:lpstr>Fellesreglementet</vt:lpstr>
      <vt:lpstr>Sikkerhetsregler</vt:lpstr>
      <vt:lpstr>Sikkerhetsregler</vt:lpstr>
      <vt:lpstr>Lov om skytevåpen og ammunisjon</vt:lpstr>
      <vt:lpstr>Lov om skytevåpen og ammunisjon</vt:lpstr>
      <vt:lpstr>Lån av våpen</vt:lpstr>
      <vt:lpstr>Reglementer</vt:lpstr>
      <vt:lpstr>Våpentyper og øvelsesprogram innen NSF</vt:lpstr>
      <vt:lpstr>Pistolgrener i NSF </vt:lpstr>
      <vt:lpstr>Pistolgrener i NSF </vt:lpstr>
      <vt:lpstr>Riflegrener i NSF</vt:lpstr>
      <vt:lpstr>Viltmålgrener i NSF</vt:lpstr>
      <vt:lpstr>Lerduegrener i NSF</vt:lpstr>
      <vt:lpstr>Skiver for pistol- og rifleøvelsene </vt:lpstr>
      <vt:lpstr>Skiver for viltmåløvelsene</vt:lpstr>
      <vt:lpstr>Våpenpuss og våpenskjøtsel </vt:lpstr>
      <vt:lpstr>Pusseutstyr</vt:lpstr>
      <vt:lpstr>Oppbevaring</vt:lpstr>
      <vt:lpstr>Opptreden på skytebanen</vt:lpstr>
      <vt:lpstr>Slik sikter du</vt:lpstr>
    </vt:vector>
  </TitlesOfParts>
  <Company>Norges idrettsforbund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Graesdal, Lindis</dc:creator>
  <cp:lastModifiedBy>Rønning, Dag</cp:lastModifiedBy>
  <cp:revision>35</cp:revision>
  <dcterms:created xsi:type="dcterms:W3CDTF">2013-08-21T06:31:12Z</dcterms:created>
  <dcterms:modified xsi:type="dcterms:W3CDTF">2025-01-07T18:51:34Z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0x0101003C3AFC9C2C476C43A0EBC83FD12C3506</vt:lpwstr>
  </property>
  <property fmtid="{D5CDD505-2E9C-101B-9397-08002B2CF9AE}" pid="3" name="MediaServiceImageTags">
    <vt:lpwstr/>
  </property>
</Properties>
</file>